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8" r:id="rId11"/>
    <p:sldId id="269" r:id="rId12"/>
    <p:sldId id="274" r:id="rId13"/>
    <p:sldId id="276" r:id="rId14"/>
    <p:sldId id="277" r:id="rId15"/>
    <p:sldId id="280" r:id="rId16"/>
    <p:sldId id="281" r:id="rId17"/>
    <p:sldId id="282" r:id="rId18"/>
    <p:sldId id="284" r:id="rId19"/>
  </p:sldIdLst>
  <p:sldSz cx="9144000" cy="6858000" type="screen4x3"/>
  <p:notesSz cx="6797675" cy="987425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9900"/>
    <a:srgbClr val="FFFF00"/>
    <a:srgbClr val="990033"/>
    <a:srgbClr val="669900"/>
    <a:srgbClr val="990000"/>
    <a:srgbClr val="CC3300"/>
    <a:srgbClr val="CC0000"/>
    <a:srgbClr val="0000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445" autoAdjust="0"/>
  </p:normalViewPr>
  <p:slideViewPr>
    <p:cSldViewPr>
      <p:cViewPr>
        <p:scale>
          <a:sx n="82" d="100"/>
          <a:sy n="82" d="100"/>
        </p:scale>
        <p:origin x="-2454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E1928-B654-4A9E-830F-38AEC56BA89D}" type="datetimeFigureOut">
              <a:rPr lang="pl-PL" smtClean="0"/>
              <a:t>2025-06-18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16D05E-8ECC-41AD-890C-21A4D23149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5289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16D05E-8ECC-41AD-890C-21A4D23149F3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0645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F0511F0-3F70-43B7-9898-C25511D98097}" type="datetimeFigureOut">
              <a:rPr lang="pl-PL" smtClean="0"/>
              <a:pPr/>
              <a:t>2025-06-18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86D494-DB88-4971-8800-70D3075B5D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0511F0-3F70-43B7-9898-C25511D98097}" type="datetimeFigureOut">
              <a:rPr lang="pl-PL" smtClean="0"/>
              <a:pPr/>
              <a:t>2025-06-18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86D494-DB88-4971-8800-70D3075B5D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0511F0-3F70-43B7-9898-C25511D98097}" type="datetimeFigureOut">
              <a:rPr lang="pl-PL" smtClean="0"/>
              <a:pPr/>
              <a:t>2025-06-18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86D494-DB88-4971-8800-70D3075B5D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0511F0-3F70-43B7-9898-C25511D98097}" type="datetimeFigureOut">
              <a:rPr lang="pl-PL" smtClean="0"/>
              <a:pPr/>
              <a:t>2025-06-18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86D494-DB88-4971-8800-70D3075B5D9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0511F0-3F70-43B7-9898-C25511D98097}" type="datetimeFigureOut">
              <a:rPr lang="pl-PL" smtClean="0"/>
              <a:pPr/>
              <a:t>2025-06-18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86D494-DB88-4971-8800-70D3075B5D9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0511F0-3F70-43B7-9898-C25511D98097}" type="datetimeFigureOut">
              <a:rPr lang="pl-PL" smtClean="0"/>
              <a:pPr/>
              <a:t>2025-06-18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86D494-DB88-4971-8800-70D3075B5D9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0511F0-3F70-43B7-9898-C25511D98097}" type="datetimeFigureOut">
              <a:rPr lang="pl-PL" smtClean="0"/>
              <a:pPr/>
              <a:t>2025-06-18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86D494-DB88-4971-8800-70D3075B5D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0511F0-3F70-43B7-9898-C25511D98097}" type="datetimeFigureOut">
              <a:rPr lang="pl-PL" smtClean="0"/>
              <a:pPr/>
              <a:t>2025-06-18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86D494-DB88-4971-8800-70D3075B5D9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0511F0-3F70-43B7-9898-C25511D98097}" type="datetimeFigureOut">
              <a:rPr lang="pl-PL" smtClean="0"/>
              <a:pPr/>
              <a:t>2025-06-18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86D494-DB88-4971-8800-70D3075B5D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F0511F0-3F70-43B7-9898-C25511D98097}" type="datetimeFigureOut">
              <a:rPr lang="pl-PL" smtClean="0"/>
              <a:pPr/>
              <a:t>2025-06-18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86D494-DB88-4971-8800-70D3075B5D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F0511F0-3F70-43B7-9898-C25511D98097}" type="datetimeFigureOut">
              <a:rPr lang="pl-PL" smtClean="0"/>
              <a:pPr/>
              <a:t>2025-06-18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86D494-DB88-4971-8800-70D3075B5D9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F0511F0-3F70-43B7-9898-C25511D98097}" type="datetimeFigureOut">
              <a:rPr lang="pl-PL" smtClean="0"/>
              <a:pPr/>
              <a:t>2025-06-18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86D494-DB88-4971-8800-70D3075B5D9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pl.wikipedia.org/wiki/Plik:POL_Krosno_Odrza%C5%84skie_COA.svg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POL Krosno Odrzańskie COA.sv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433" y="404664"/>
            <a:ext cx="1905000" cy="22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ole tekstowe 2"/>
          <p:cNvSpPr txBox="1"/>
          <p:nvPr/>
        </p:nvSpPr>
        <p:spPr>
          <a:xfrm>
            <a:off x="1083762" y="2887682"/>
            <a:ext cx="712879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latin typeface="Arial Narrow" panose="020B0606020202030204" pitchFamily="34" charset="0"/>
              </a:rPr>
              <a:t>INFORMACJA</a:t>
            </a:r>
          </a:p>
          <a:p>
            <a:pPr algn="ctr"/>
            <a:r>
              <a:rPr lang="pl-PL" sz="2800" b="1" dirty="0">
                <a:latin typeface="Arial Narrow" panose="020B0606020202030204" pitchFamily="34" charset="0"/>
              </a:rPr>
              <a:t>O STANIE MIENIA </a:t>
            </a:r>
          </a:p>
          <a:p>
            <a:pPr algn="ctr"/>
            <a:r>
              <a:rPr lang="pl-PL" sz="2800" b="1" dirty="0">
                <a:latin typeface="Arial Narrow" panose="020B0606020202030204" pitchFamily="34" charset="0"/>
              </a:rPr>
              <a:t>JEDNOSTKI SAMORZĄDU TERYTORIALNEGO</a:t>
            </a:r>
          </a:p>
          <a:p>
            <a:pPr algn="ctr"/>
            <a:r>
              <a:rPr lang="pl-PL" sz="2800" b="1" dirty="0">
                <a:latin typeface="Arial Narrow" panose="020B0606020202030204" pitchFamily="34" charset="0"/>
              </a:rPr>
              <a:t>GMINY KROSNO ODRZAŃSKIE</a:t>
            </a:r>
          </a:p>
          <a:p>
            <a:pPr algn="ctr"/>
            <a:endParaRPr lang="pl-PL" sz="2800" b="1" dirty="0" smtClean="0">
              <a:latin typeface="Arial Narrow" panose="020B0606020202030204" pitchFamily="34" charset="0"/>
            </a:endParaRPr>
          </a:p>
          <a:p>
            <a:pPr algn="ctr"/>
            <a:r>
              <a:rPr lang="pl-PL" sz="2800" b="1" dirty="0" smtClean="0">
                <a:latin typeface="Arial Narrow" panose="020B0606020202030204" pitchFamily="34" charset="0"/>
              </a:rPr>
              <a:t>według </a:t>
            </a:r>
            <a:r>
              <a:rPr lang="pl-PL" sz="2800" b="1" dirty="0">
                <a:latin typeface="Arial Narrow" panose="020B0606020202030204" pitchFamily="34" charset="0"/>
              </a:rPr>
              <a:t>stanu na dzień 31 grudnia </a:t>
            </a:r>
            <a:r>
              <a:rPr lang="pl-PL" sz="2800" b="1" dirty="0" smtClean="0">
                <a:latin typeface="Arial Narrow" panose="020B0606020202030204" pitchFamily="34" charset="0"/>
              </a:rPr>
              <a:t>2024 r.</a:t>
            </a:r>
            <a:endParaRPr lang="pl-PL" sz="2800" b="1" dirty="0">
              <a:latin typeface="Arial Narrow" panose="020B0606020202030204" pitchFamily="34" charset="0"/>
            </a:endParaRPr>
          </a:p>
          <a:p>
            <a:endParaRPr lang="pl-PL" sz="2800" b="1" dirty="0"/>
          </a:p>
          <a:p>
            <a:endParaRPr lang="pl-PL" sz="2800" dirty="0"/>
          </a:p>
          <a:p>
            <a:pPr algn="ctr"/>
            <a:r>
              <a:rPr lang="pl-PL" sz="2800" b="1" dirty="0"/>
              <a:t> </a:t>
            </a:r>
            <a:r>
              <a:rPr lang="pl-PL" sz="1200" b="1" dirty="0" smtClean="0">
                <a:latin typeface="Arial Narrow" panose="020B0606020202030204" pitchFamily="34" charset="0"/>
              </a:rPr>
              <a:t>Krosno Odrzańskie, marzec 2025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256497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kietka 1"/>
          <p:cNvSpPr/>
          <p:nvPr/>
        </p:nvSpPr>
        <p:spPr>
          <a:xfrm>
            <a:off x="1018311" y="404664"/>
            <a:ext cx="7056784" cy="648072"/>
          </a:xfrm>
          <a:prstGeom prst="plaque">
            <a:avLst/>
          </a:prstGeom>
          <a:pattFill prst="zigZag">
            <a:fgClr>
              <a:srgbClr val="FF99FF"/>
            </a:fgClr>
            <a:bgClr>
              <a:schemeClr val="bg1"/>
            </a:bgClr>
          </a:pattFill>
          <a:ln>
            <a:solidFill>
              <a:srgbClr val="29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1</a:t>
            </a:r>
            <a:r>
              <a:rPr lang="pl-PL" sz="20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.Sprzedaż budynków, lokali i działek lokalowych.</a:t>
            </a:r>
            <a:r>
              <a:rPr lang="pl-PL" sz="2000" dirty="0" smtClean="0"/>
              <a:t>.</a:t>
            </a:r>
            <a:endParaRPr lang="pl-PL" sz="2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242786"/>
              </p:ext>
            </p:extLst>
          </p:nvPr>
        </p:nvGraphicFramePr>
        <p:xfrm>
          <a:off x="1018312" y="1916833"/>
          <a:ext cx="7154088" cy="3384374"/>
        </p:xfrm>
        <a:graphic>
          <a:graphicData uri="http://schemas.openxmlformats.org/drawingml/2006/table">
            <a:tbl>
              <a:tblPr firstRow="1" firstCol="1" bandRow="1"/>
              <a:tblGrid>
                <a:gridCol w="2247396"/>
                <a:gridCol w="1044118"/>
                <a:gridCol w="1117066"/>
                <a:gridCol w="451690"/>
                <a:gridCol w="803904"/>
                <a:gridCol w="1489914"/>
              </a:tblGrid>
              <a:tr h="13515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Adres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Wartość szacunkowa lokalu budynku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/zł/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Kwota po udzieleniu bonifikaty/ kwota sprzedaży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Nr działki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Pow. działki sprzedanej w ha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973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Krosno Odrzańskie 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ul. Grobla 66/1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143 300,00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50 190,00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wł.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62/1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0,0235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3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Krosno Odrzańskie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ul. Wakacyjna 8/2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90 000,00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63 000,00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wł.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713/92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0,0235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3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Krosno Odrzańskie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ul. Wakacyjna 8/3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148 100,00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103 670,00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wł.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713/92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0,0235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3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Szklarka Radnicka 7/7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94 900,00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66 430,00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wł.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14/6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0,0220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Razem 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476 300,00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283 290,00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pl-PL" sz="1000">
                        <a:effectLst/>
                        <a:latin typeface="Arial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pl-PL" sz="1000" dirty="0">
                        <a:effectLst/>
                        <a:latin typeface="Arial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271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kietka 1"/>
          <p:cNvSpPr/>
          <p:nvPr/>
        </p:nvSpPr>
        <p:spPr>
          <a:xfrm>
            <a:off x="1018311" y="212286"/>
            <a:ext cx="7056784" cy="552418"/>
          </a:xfrm>
          <a:prstGeom prst="plaque">
            <a:avLst/>
          </a:prstGeom>
          <a:pattFill prst="zigZag">
            <a:fgClr>
              <a:srgbClr val="FF99FF"/>
            </a:fgClr>
            <a:bgClr>
              <a:schemeClr val="bg1"/>
            </a:bgClr>
          </a:pattFill>
          <a:ln>
            <a:solidFill>
              <a:srgbClr val="29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2</a:t>
            </a:r>
            <a:r>
              <a:rPr lang="pl-PL" sz="20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.Sprzedaż nieruchomości niezabudowanych.</a:t>
            </a:r>
            <a:r>
              <a:rPr lang="pl-PL" sz="2000" dirty="0" smtClean="0"/>
              <a:t>.</a:t>
            </a:r>
            <a:endParaRPr lang="pl-PL" sz="2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307400"/>
              </p:ext>
            </p:extLst>
          </p:nvPr>
        </p:nvGraphicFramePr>
        <p:xfrm>
          <a:off x="1018312" y="1052740"/>
          <a:ext cx="7154088" cy="5256583"/>
        </p:xfrm>
        <a:graphic>
          <a:graphicData uri="http://schemas.openxmlformats.org/drawingml/2006/table">
            <a:tbl>
              <a:tblPr firstRow="1" firstCol="1" bandRow="1"/>
              <a:tblGrid>
                <a:gridCol w="1893532"/>
                <a:gridCol w="1246000"/>
                <a:gridCol w="1260124"/>
                <a:gridCol w="1369410"/>
                <a:gridCol w="1385022"/>
              </a:tblGrid>
              <a:tr h="6962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Położenie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Nr i powierzchnia działki 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Wartość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/zł/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VAT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/zł/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3481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Szklarka Radnicka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65/13 o pow. 0,0021 ha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1 520,00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349,60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1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Czarnowo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439/2 o pow. 0,0899 ha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42 530,00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9 781,90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1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Krosno Odrzańskie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308 o pow. 0,8318 ha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321 000,00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73 830,00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1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Krosno Odrzańskie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310 o pow. 0,5229 ha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173 720,00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39 955,60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1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Krosno Odrzańskie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319/120 o pow. 0,0827 ha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101 000,00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1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Krosno Odrzańskie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71/3 o pow. 0,0032 ha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6 480,00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1 490,40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1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Krosno Odrzańskie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34/19 o pow. 0,1011 ha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97 970,00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22 533,10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1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Strumienno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40/10 o pow. 0,1202 ha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47 470,00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10 918,10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1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Strumienno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40/9 o pow. 0,1201 ha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47 470,00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10 918,10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1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Stary Raduszec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75/2 o pow. 0,04 ha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2 730,00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1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Czarnowo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353/2 o pow. 0,10 ha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47 170,00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10 849,10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1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Strumienno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37/4 o pow. 0,62 ha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98 480,00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22 650,40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9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Razem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1000">
                        <a:effectLst/>
                        <a:latin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987 540,00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/>
                          <a:ea typeface="Times New Roman"/>
                        </a:rPr>
                        <a:t>203 276,30</a:t>
                      </a:r>
                      <a:endParaRPr lang="pl-P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3372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kietka 1"/>
          <p:cNvSpPr/>
          <p:nvPr/>
        </p:nvSpPr>
        <p:spPr>
          <a:xfrm>
            <a:off x="1018311" y="548680"/>
            <a:ext cx="7056784" cy="696434"/>
          </a:xfrm>
          <a:prstGeom prst="plaque">
            <a:avLst/>
          </a:prstGeom>
          <a:pattFill prst="zigZag">
            <a:fgClr>
              <a:srgbClr val="FF99FF"/>
            </a:fgClr>
            <a:bgClr>
              <a:schemeClr val="bg1"/>
            </a:bgClr>
          </a:pattFill>
          <a:ln>
            <a:solidFill>
              <a:srgbClr val="29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3</a:t>
            </a:r>
            <a:r>
              <a:rPr lang="pl-PL" sz="20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. Nabycie nieruchomości.</a:t>
            </a:r>
            <a:r>
              <a:rPr lang="pl-PL" sz="2000" dirty="0" smtClean="0">
                <a:latin typeface="Arial Narrow" panose="020B0606020202030204" pitchFamily="34" charset="0"/>
              </a:rPr>
              <a:t>.</a:t>
            </a:r>
            <a:endParaRPr lang="pl-PL" sz="2000" dirty="0">
              <a:latin typeface="Arial Narrow" panose="020B0606020202030204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014314"/>
              </p:ext>
            </p:extLst>
          </p:nvPr>
        </p:nvGraphicFramePr>
        <p:xfrm>
          <a:off x="899593" y="1463025"/>
          <a:ext cx="7272806" cy="4774290"/>
        </p:xfrm>
        <a:graphic>
          <a:graphicData uri="http://schemas.openxmlformats.org/drawingml/2006/table">
            <a:tbl>
              <a:tblPr firstRow="1" firstCol="1" bandRow="1"/>
              <a:tblGrid>
                <a:gridCol w="1940671"/>
                <a:gridCol w="806415"/>
                <a:gridCol w="720497"/>
                <a:gridCol w="1162142"/>
                <a:gridCol w="879520"/>
                <a:gridCol w="1763561"/>
              </a:tblGrid>
              <a:tr h="4639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 b="1">
                          <a:effectLst/>
                          <a:latin typeface="Arial"/>
                          <a:ea typeface="Times New Roman"/>
                        </a:rPr>
                        <a:t>Położenie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 b="1">
                          <a:effectLst/>
                          <a:latin typeface="Arial"/>
                          <a:ea typeface="Times New Roman"/>
                        </a:rPr>
                        <a:t>Nr działki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 b="1">
                          <a:effectLst/>
                          <a:latin typeface="Arial"/>
                          <a:ea typeface="Times New Roman"/>
                        </a:rPr>
                        <a:t>Pow. działki  m²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 b="1">
                          <a:effectLst/>
                          <a:latin typeface="Arial"/>
                          <a:ea typeface="Times New Roman"/>
                        </a:rPr>
                        <a:t>Zabud./ niezabud.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 b="1">
                          <a:effectLst/>
                          <a:latin typeface="Arial"/>
                          <a:ea typeface="Times New Roman"/>
                        </a:rPr>
                        <a:t>Wartość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 b="1">
                          <a:effectLst/>
                          <a:latin typeface="Arial"/>
                          <a:ea typeface="Times New Roman"/>
                        </a:rPr>
                        <a:t>/zł/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 b="1">
                          <a:effectLst/>
                          <a:latin typeface="Arial"/>
                          <a:ea typeface="Times New Roman"/>
                        </a:rPr>
                        <a:t>Forma przejęcia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121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Krosno Odrzańskie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307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1071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działka niezabudowana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700">
                          <a:effectLst/>
                          <a:latin typeface="Arial"/>
                          <a:ea typeface="Times New Roman"/>
                        </a:rPr>
                        <a:t>Decyzje Wojewody Lubuskiego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700">
                          <a:effectLst/>
                          <a:latin typeface="Arial"/>
                          <a:ea typeface="Times New Roman"/>
                        </a:rPr>
                        <a:t>GN-I.7532.36.2024.JZió 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700">
                          <a:effectLst/>
                          <a:latin typeface="Arial"/>
                          <a:ea typeface="Times New Roman"/>
                        </a:rPr>
                        <a:t>z dnia 28 marca 2024 r.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1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Marcinowice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121/5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200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działka niezabudowana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700">
                          <a:effectLst/>
                          <a:latin typeface="Arial"/>
                          <a:ea typeface="Times New Roman"/>
                        </a:rPr>
                        <a:t>Decyzje Wojewody Lubuskiego 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700">
                          <a:effectLst/>
                          <a:latin typeface="Arial"/>
                          <a:ea typeface="Times New Roman"/>
                        </a:rPr>
                        <a:t>GN-I.7532.69.2024.JZió 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700">
                          <a:effectLst/>
                          <a:latin typeface="Arial"/>
                          <a:ea typeface="Times New Roman"/>
                        </a:rPr>
                        <a:t>z dnia 15 maja 2024 r.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1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Krosno Odrzańskie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806/6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806/8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806/9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13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196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228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działka niezabudowana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700">
                          <a:effectLst/>
                          <a:latin typeface="Arial"/>
                          <a:ea typeface="Times New Roman"/>
                        </a:rPr>
                        <a:t>Decyzje Wojewody Lubuskiego 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700">
                          <a:effectLst/>
                          <a:latin typeface="Arial"/>
                          <a:ea typeface="Times New Roman"/>
                        </a:rPr>
                        <a:t>GN-I.7532.84.2024.JZió 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700">
                          <a:effectLst/>
                          <a:latin typeface="Arial"/>
                          <a:ea typeface="Times New Roman"/>
                        </a:rPr>
                        <a:t>z dnia 9 lipca 2024 r.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8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Chojna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25/6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4922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działka niezabudowana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700">
                          <a:effectLst/>
                          <a:latin typeface="Arial"/>
                          <a:ea typeface="Times New Roman"/>
                        </a:rPr>
                        <a:t>Decyzje Wojewody Lubuskiego</a:t>
                      </a:r>
                      <a:r>
                        <a:rPr lang="pl-PL" sz="90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700">
                          <a:effectLst/>
                          <a:latin typeface="Arial"/>
                          <a:ea typeface="Times New Roman"/>
                        </a:rPr>
                        <a:t>GN-I.7510.96.2022.JWit 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700">
                          <a:effectLst/>
                          <a:latin typeface="Arial"/>
                          <a:ea typeface="Times New Roman"/>
                        </a:rPr>
                        <a:t>z dnia 12 grudnia 2024 r.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1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Gostchorze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102/1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100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działka niezabudowana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700">
                          <a:effectLst/>
                          <a:latin typeface="Arial"/>
                          <a:ea typeface="Times New Roman"/>
                        </a:rPr>
                        <a:t>Decyzje Wojewody Lubuskiego 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700">
                          <a:effectLst/>
                          <a:latin typeface="Arial"/>
                          <a:ea typeface="Times New Roman"/>
                        </a:rPr>
                        <a:t>GN-I.7532.127.2024.JZió 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700">
                          <a:effectLst/>
                          <a:latin typeface="Arial"/>
                          <a:ea typeface="Times New Roman"/>
                        </a:rPr>
                        <a:t>z dnia 16 września 2024 r.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1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Brzózka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118/8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200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działka niezabudowana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700">
                          <a:effectLst/>
                          <a:latin typeface="Arial"/>
                          <a:ea typeface="Times New Roman"/>
                        </a:rPr>
                        <a:t>Decyzje Wojewody Lubuskiego 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700">
                          <a:effectLst/>
                          <a:latin typeface="Arial"/>
                          <a:ea typeface="Times New Roman"/>
                        </a:rPr>
                        <a:t>GN-I.7532.133.2024.JZió 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700">
                          <a:effectLst/>
                          <a:latin typeface="Arial"/>
                          <a:ea typeface="Times New Roman"/>
                        </a:rPr>
                        <a:t>z dnia 27 września 2024 r.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1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Czetowice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32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1700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działka niezabudowana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700">
                          <a:effectLst/>
                          <a:latin typeface="Arial"/>
                          <a:ea typeface="Times New Roman"/>
                        </a:rPr>
                        <a:t>Decyzje Wojewody Lubuskiego 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700">
                          <a:effectLst/>
                          <a:latin typeface="Arial"/>
                          <a:ea typeface="Times New Roman"/>
                        </a:rPr>
                        <a:t>GN-I.7510.95.2024.JWit 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700">
                          <a:effectLst/>
                          <a:latin typeface="Arial"/>
                          <a:ea typeface="Times New Roman"/>
                        </a:rPr>
                        <a:t>z dnia 4 grudnia 2024 r.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1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Brzózka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145/11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100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działka niezabudowana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700">
                          <a:effectLst/>
                          <a:latin typeface="Arial"/>
                          <a:ea typeface="Times New Roman"/>
                        </a:rPr>
                        <a:t>Decyzje Wojewody Lubuskiego 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700">
                          <a:effectLst/>
                          <a:latin typeface="Arial"/>
                          <a:ea typeface="Times New Roman"/>
                        </a:rPr>
                        <a:t>GN-I.7532.171.2024.JZió 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700">
                          <a:effectLst/>
                          <a:latin typeface="Arial"/>
                          <a:ea typeface="Times New Roman"/>
                        </a:rPr>
                        <a:t>z dnia 19 grudnia 2024 r.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 b="1">
                          <a:effectLst/>
                          <a:latin typeface="Arial"/>
                          <a:ea typeface="Times New Roman"/>
                        </a:rPr>
                        <a:t>Razem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800">
                        <a:effectLst/>
                        <a:latin typeface="Arial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 b="1">
                          <a:effectLst/>
                          <a:latin typeface="Arial"/>
                          <a:ea typeface="Times New Roman"/>
                        </a:rPr>
                        <a:t>8 730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 b="1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l-PL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 b="1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l-PL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800" dirty="0">
                        <a:effectLst/>
                        <a:latin typeface="Arial"/>
                      </a:endParaRPr>
                    </a:p>
                  </a:txBody>
                  <a:tcPr marL="34208" marR="3420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312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kietka 1"/>
          <p:cNvSpPr/>
          <p:nvPr/>
        </p:nvSpPr>
        <p:spPr>
          <a:xfrm>
            <a:off x="1016678" y="476672"/>
            <a:ext cx="7056784" cy="792088"/>
          </a:xfrm>
          <a:prstGeom prst="plaque">
            <a:avLst/>
          </a:prstGeom>
          <a:pattFill prst="zigZag">
            <a:fgClr>
              <a:srgbClr val="FF99FF"/>
            </a:fgClr>
            <a:bgClr>
              <a:schemeClr val="bg1"/>
            </a:bgClr>
          </a:pattFill>
          <a:ln>
            <a:solidFill>
              <a:srgbClr val="29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5</a:t>
            </a:r>
            <a:r>
              <a:rPr lang="pl-PL" sz="20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. Grunty Skarbu Państwa w użytkowaniu Gminy Krosno Odrzańskie.</a:t>
            </a:r>
            <a:r>
              <a:rPr lang="pl-PL" sz="2000" dirty="0" smtClean="0"/>
              <a:t>.</a:t>
            </a:r>
            <a:endParaRPr lang="pl-PL" sz="20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069632"/>
              </p:ext>
            </p:extLst>
          </p:nvPr>
        </p:nvGraphicFramePr>
        <p:xfrm>
          <a:off x="1047056" y="1700807"/>
          <a:ext cx="7082081" cy="38164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336"/>
                <a:gridCol w="2447693"/>
                <a:gridCol w="1778052"/>
              </a:tblGrid>
              <a:tr h="614544"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Grunty Skarbu Państwa w użytkowaniu Gminy Krosno Odrzańskie</a:t>
                      </a:r>
                      <a:endParaRPr lang="pl-PL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  <a:alpha val="21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672395">
                <a:tc gridSpan="2"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Arial Narrow" panose="020B0606020202030204" pitchFamily="34" charset="0"/>
                        </a:rPr>
                        <a:t>OPIS</a:t>
                      </a:r>
                      <a:endParaRPr lang="pl-PL" sz="16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narVert">
                      <a:fgClr>
                        <a:srgbClr val="FF9900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>
                        <a:alpha val="5372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latin typeface="Arial Narrow" panose="020B0606020202030204" pitchFamily="34" charset="0"/>
                        </a:rPr>
                        <a:t>Pow. działki /</a:t>
                      </a:r>
                      <a:r>
                        <a:rPr kumimoji="0" lang="pl-PL" sz="1600" b="1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m²</a:t>
                      </a:r>
                      <a:endParaRPr lang="pl-PL" sz="1600" b="1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algn="ctr"/>
                      <a:endParaRPr lang="pl-PL" sz="16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narVert">
                      <a:fgClr>
                        <a:srgbClr val="FF9900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768451"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Arial Narrow" panose="020B0606020202030204" pitchFamily="34" charset="0"/>
                        </a:rPr>
                        <a:t>Państwowe Gospodarstwo Wodne Wody Polskie</a:t>
                      </a:r>
                      <a:endParaRPr lang="pl-PL" sz="14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ashVert">
                      <a:fgClr>
                        <a:srgbClr val="FFFF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Przystań statków pasażerskich </a:t>
                      </a:r>
                      <a:br>
                        <a:rPr kumimoji="0"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 łodzi na Odrze w Krośnie Odrzańskim</a:t>
                      </a:r>
                      <a:endParaRPr lang="pl-PL" sz="14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ashVert">
                      <a:fgClr>
                        <a:srgbClr val="FFFF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4333</a:t>
                      </a:r>
                      <a:endParaRPr lang="pl-PL" sz="14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ashVert">
                      <a:fgClr>
                        <a:srgbClr val="FFFF00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608357">
                <a:tc>
                  <a:txBody>
                    <a:bodyPr/>
                    <a:lstStyle/>
                    <a:p>
                      <a:pPr algn="ctr"/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Państwowe Gospodarstwo Wodne Wody Polskie</a:t>
                      </a:r>
                      <a:endParaRPr lang="pl-PL" sz="14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ashVert">
                      <a:fgClr>
                        <a:srgbClr val="FFFF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Przystań statków pasażerskich w </a:t>
                      </a:r>
                      <a:r>
                        <a:rPr kumimoji="0" lang="pl-PL" sz="1400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Gostchorzu</a:t>
                      </a:r>
                      <a:endParaRPr lang="pl-PL" sz="14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ashVert">
                      <a:fgClr>
                        <a:srgbClr val="FFFF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135</a:t>
                      </a:r>
                      <a:endParaRPr lang="pl-PL" sz="14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ashVert">
                      <a:fgClr>
                        <a:srgbClr val="FFFF00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544319">
                <a:tc>
                  <a:txBody>
                    <a:bodyPr/>
                    <a:lstStyle/>
                    <a:p>
                      <a:pPr algn="ctr"/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Lasy Państwowe Nadleśnictwo Bytnica</a:t>
                      </a:r>
                      <a:endParaRPr lang="pl-PL" sz="14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ashVert">
                      <a:fgClr>
                        <a:srgbClr val="FFFF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Ścieżka rowerowa Krosno Odrzańskie - Łochowice</a:t>
                      </a:r>
                      <a:endParaRPr lang="pl-PL" sz="14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ashVert">
                      <a:fgClr>
                        <a:srgbClr val="FFFF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dirty="0" smtClean="0">
                          <a:latin typeface="Arial Narrow" panose="020B0606020202030204" pitchFamily="34" charset="0"/>
                        </a:rPr>
                        <a:t>3529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ashVert">
                      <a:fgClr>
                        <a:srgbClr val="FFFF00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608357">
                <a:tc>
                  <a:txBody>
                    <a:bodyPr/>
                    <a:lstStyle/>
                    <a:p>
                      <a:pPr algn="ctr"/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Generalna Dyrekcja Dróg Krajowych</a:t>
                      </a:r>
                      <a:br>
                        <a:rPr kumimoji="0"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i Autostrad</a:t>
                      </a:r>
                      <a:endParaRPr lang="pl-PL" sz="14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ashVert">
                      <a:fgClr>
                        <a:srgbClr val="FFFF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Ścieżka rowerowa Krosno Odrzańskie – Osiecznica</a:t>
                      </a:r>
                      <a:endParaRPr lang="pl-PL" sz="14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ashVert">
                      <a:fgClr>
                        <a:srgbClr val="FFFF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Arial Narrow" panose="020B0606020202030204" pitchFamily="34" charset="0"/>
                        </a:rPr>
                        <a:t>4384</a:t>
                      </a:r>
                      <a:endParaRPr lang="pl-PL" sz="14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ashVert">
                      <a:fgClr>
                        <a:srgbClr val="FFFF00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170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wój poziomy 1"/>
          <p:cNvSpPr/>
          <p:nvPr/>
        </p:nvSpPr>
        <p:spPr>
          <a:xfrm>
            <a:off x="251520" y="218000"/>
            <a:ext cx="8640960" cy="1338792"/>
          </a:xfrm>
          <a:prstGeom prst="horizontalScroll">
            <a:avLst/>
          </a:prstGeom>
          <a:pattFill prst="dashUpDiag">
            <a:fgClr>
              <a:srgbClr val="FF0000"/>
            </a:fgClr>
            <a:bgClr>
              <a:schemeClr val="bg1"/>
            </a:bgClr>
          </a:pattFill>
          <a:ln cmpd="dbl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IV. INFORMACJA O ILOŚCIOWYM ZBYCIU MIENIA KOMUNALNEGO W LATACH 1990- </a:t>
            </a:r>
            <a:r>
              <a:rPr lang="pl-PL" sz="28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2024 </a:t>
            </a:r>
            <a:r>
              <a:rPr lang="pl-PL" sz="28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r.</a:t>
            </a:r>
            <a:endParaRPr lang="pl-PL" sz="28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369020"/>
              </p:ext>
            </p:extLst>
          </p:nvPr>
        </p:nvGraphicFramePr>
        <p:xfrm>
          <a:off x="251521" y="1700810"/>
          <a:ext cx="8640958" cy="432047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10168"/>
                <a:gridCol w="938608"/>
                <a:gridCol w="938608"/>
                <a:gridCol w="1050582"/>
                <a:gridCol w="938608"/>
                <a:gridCol w="938608"/>
                <a:gridCol w="699838"/>
                <a:gridCol w="1158441"/>
                <a:gridCol w="1167497"/>
              </a:tblGrid>
              <a:tr h="19983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/>
                          <a:ea typeface="Times New Roman"/>
                        </a:rPr>
                        <a:t>Rok</a:t>
                      </a:r>
                      <a:endParaRPr lang="pl-P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Zbycie lokali mieszkalnych w budynkach wielorodzinnych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/>
                          <a:ea typeface="Times New Roman"/>
                        </a:rPr>
                        <a:t>Zbycie budynków jednorodzinnych i innych</a:t>
                      </a:r>
                      <a:endParaRPr lang="pl-P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Zbycie działek pod budowę domów jednorodzinnych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Zbycie działek pod garażami i pod budowę garaży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Zbycie działek na powiększenie już posiadanych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Sprzedaż działek rolnych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Przekształcenie prawa użytkowania wieczystego w prawo własności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Nabycie prawa użytkowania wieczystego w prawo własności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69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1990 - 2020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1417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128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304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661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220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16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1059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67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2021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7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5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6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1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2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1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2022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7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5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8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1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1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2023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7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12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4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4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1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2024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4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1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6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1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3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1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1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razem: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1442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129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332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666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241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19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1062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/>
                          <a:ea typeface="Times New Roman"/>
                        </a:rPr>
                        <a:t>70</a:t>
                      </a:r>
                      <a:endParaRPr lang="pl-P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059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3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oundRect">
            <a:avLst/>
          </a:prstGeom>
          <a:pattFill prst="dkVert">
            <a:fgClr>
              <a:srgbClr val="CCFF99"/>
            </a:fgClr>
            <a:bgClr>
              <a:schemeClr val="bg1"/>
            </a:bgClr>
          </a:pattFill>
          <a:ln w="34925" cap="flat" cmpd="dbl" algn="ctr">
            <a:solidFill>
              <a:schemeClr val="tx1"/>
            </a:solidFill>
            <a:prstDash val="solid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l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pl-PL" sz="2800" dirty="0">
                <a:solidFill>
                  <a:schemeClr val="tx1"/>
                </a:solidFill>
                <a:latin typeface="Arial Narrow" panose="020B0606020202030204" pitchFamily="34" charset="0"/>
              </a:rPr>
              <a:t>V</a:t>
            </a:r>
            <a:r>
              <a:rPr lang="pl-PL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. AKCJE I UDZIAŁY PRAWA HANDLOWEGO </a:t>
            </a:r>
            <a:br>
              <a:rPr lang="pl-PL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l-PL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WG STANU.</a:t>
            </a:r>
            <a:endParaRPr lang="pl-PL" sz="2800" dirty="0">
              <a:solidFill>
                <a:schemeClr val="tx1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45313" y="5589240"/>
            <a:ext cx="7776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 smtClean="0">
                <a:latin typeface="Arial Narrow" panose="020B0606020202030204" pitchFamily="34" charset="0"/>
              </a:rPr>
              <a:t>* spółka ze 100 % udziałem Gminy Krosno Odrzańskie</a:t>
            </a:r>
            <a:endParaRPr lang="pl-PL" sz="14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59910"/>
              </p:ext>
            </p:extLst>
          </p:nvPr>
        </p:nvGraphicFramePr>
        <p:xfrm>
          <a:off x="683568" y="1700809"/>
          <a:ext cx="7776865" cy="3672408"/>
        </p:xfrm>
        <a:graphic>
          <a:graphicData uri="http://schemas.openxmlformats.org/drawingml/2006/table">
            <a:tbl>
              <a:tblPr firstRow="1" firstCol="1" bandRow="1"/>
              <a:tblGrid>
                <a:gridCol w="522322"/>
                <a:gridCol w="2309050"/>
                <a:gridCol w="1468369"/>
                <a:gridCol w="1174846"/>
                <a:gridCol w="1058190"/>
                <a:gridCol w="1244088"/>
              </a:tblGrid>
              <a:tr h="10123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Lp.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Spółka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Forma prawna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Ilość akcji/udziałów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Wartość jednej akcji/udziału 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/zł/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Wartość      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/zł/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35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1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Agencja Rozwoju Regionalnego –w Zielonej Górze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Spółka Akcyjna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3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1 000,00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 3 000,00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2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2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/>
                          <a:ea typeface="Times New Roman"/>
                        </a:rPr>
                        <a:t>Krośnieńskie Przedsiębiorstwo Wodociągowo – Komunalne*</a:t>
                      </a:r>
                      <a:endParaRPr lang="pl-P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Spółka</a:t>
                      </a:r>
                      <a:br>
                        <a:rPr lang="pl-PL" sz="1000">
                          <a:effectLst/>
                          <a:latin typeface="Arial"/>
                          <a:ea typeface="Times New Roman"/>
                        </a:rPr>
                      </a:b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z ograniczoną odpowiedzialnością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67 966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500,00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33 983 000,00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1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3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Krośnieńska Spółdzielnia Socjalna RZEKA w likwidacji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Spółdzielnia Socjalna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99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1 000,00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99 000,00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2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4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Zachodnie Centrum Medyczne Sp. z o.o. w Krośnie Odrzańskim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Spółka</a:t>
                      </a:r>
                      <a:br>
                        <a:rPr lang="pl-PL" sz="1000">
                          <a:effectLst/>
                          <a:latin typeface="Arial"/>
                          <a:ea typeface="Times New Roman"/>
                        </a:rPr>
                      </a:b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z ograniczoną odpowiedzialnością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10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6520,00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/>
                          <a:ea typeface="Times New Roman"/>
                        </a:rPr>
                        <a:t>652 000,00</a:t>
                      </a:r>
                      <a:endParaRPr lang="pl-P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051038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wój poziomy 1"/>
          <p:cNvSpPr/>
          <p:nvPr/>
        </p:nvSpPr>
        <p:spPr>
          <a:xfrm>
            <a:off x="251520" y="692696"/>
            <a:ext cx="8640960" cy="1368152"/>
          </a:xfrm>
          <a:prstGeom prst="horizontalScroll">
            <a:avLst/>
          </a:prstGeom>
          <a:pattFill prst="dashUpDiag">
            <a:fgClr>
              <a:srgbClr val="FF0000"/>
            </a:fgClr>
            <a:bgClr>
              <a:schemeClr val="bg1"/>
            </a:bgClr>
          </a:pattFill>
          <a:ln cmpd="dbl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VI. ZOBOWIĄZANIA I DOCHODY GMINY UZYSKANE </a:t>
            </a:r>
            <a:br>
              <a:rPr lang="pl-PL" sz="2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pl-PL" sz="2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Z TYTUŁU WYKONYWANIA PRAWA WŁASNOŚCI.</a:t>
            </a:r>
            <a:endParaRPr lang="pl-PL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573518"/>
              </p:ext>
            </p:extLst>
          </p:nvPr>
        </p:nvGraphicFramePr>
        <p:xfrm>
          <a:off x="467544" y="2420888"/>
          <a:ext cx="8424936" cy="2520280"/>
        </p:xfrm>
        <a:graphic>
          <a:graphicData uri="http://schemas.openxmlformats.org/drawingml/2006/table">
            <a:tbl>
              <a:tblPr firstRow="1" firstCol="1" bandRow="1"/>
              <a:tblGrid>
                <a:gridCol w="5440766"/>
                <a:gridCol w="2984170"/>
              </a:tblGrid>
              <a:tr h="63007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Zobowiązania wykazane przez Gminę Krosno Odrzańskie</a:t>
                      </a:r>
                      <a:endParaRPr lang="pl-PL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6300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Wyszczególnienie</a:t>
                      </a:r>
                      <a:endParaRPr lang="pl-PL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Wartość /zł/</a:t>
                      </a:r>
                      <a:endParaRPr lang="pl-PL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Obligacje</a:t>
                      </a:r>
                      <a:endParaRPr lang="pl-PL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17 610 000,00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Kredyty</a:t>
                      </a:r>
                      <a:endParaRPr lang="pl-PL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5 600 000,00</a:t>
                      </a:r>
                      <a:endParaRPr lang="pl-PL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655326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78716"/>
              </p:ext>
            </p:extLst>
          </p:nvPr>
        </p:nvGraphicFramePr>
        <p:xfrm>
          <a:off x="683568" y="332655"/>
          <a:ext cx="7776864" cy="5674444"/>
        </p:xfrm>
        <a:graphic>
          <a:graphicData uri="http://schemas.openxmlformats.org/drawingml/2006/table">
            <a:tbl>
              <a:tblPr firstRow="1" firstCol="1" bandRow="1"/>
              <a:tblGrid>
                <a:gridCol w="1152128"/>
                <a:gridCol w="3600400"/>
                <a:gridCol w="3024336"/>
              </a:tblGrid>
              <a:tr h="386568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Informacja o dochodach uzyskanych z tytułu wykonywania prawa własności </a:t>
                      </a:r>
                      <a:br>
                        <a:rPr lang="pl-PL" sz="9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pl-PL" sz="9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 innych praw majątkowych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163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Lp.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Wyszczególnienie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Dochód w okresie </a:t>
                      </a:r>
                      <a:br>
                        <a:rPr lang="pl-PL" sz="9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pl-PL" sz="9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01.01.2024 – 31.12.2024  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/zł/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3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Wpływy z opłat za trwały zarząd, użytkowanie, służebność i użytkowanie wieczyste nieruchomości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195 383,53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27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Dochody z najmu i dzierżawy składników majątkowych Skarbu Państwa, jednostek samorządu terytorialnego. lub innych jedn. zaliczanych do sektora finansów publicznych oraz innych umów o podobnym charakterze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666 498,88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3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3.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Wpływy z opłat z tytułu użytkowania wieczystego nieruchomości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318 054,66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5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4.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Wpływy z usług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57 699,85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5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5.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Wpływy z różnych opłat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24 525,07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5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6.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Wpływy z tytułu przekształcenia prawa użytkowania wieczystego w prawo własności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61 881,67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5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7.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Wpływy ze sprzedaży ( odpłatnego nabycia prawa własności nieruchomości)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1 624 297,34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5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8.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Wpływy ze sprzedaży składników majątkowych 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50,00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5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9.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Pozostałe (odsetki)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25 072,13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5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Ogółem </a:t>
                      </a:r>
                      <a:endParaRPr lang="pl-PL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2 973 463,13</a:t>
                      </a:r>
                      <a:endParaRPr lang="pl-PL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780" marR="61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4880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043608" y="1484784"/>
            <a:ext cx="712879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latin typeface="Arial Narrow" panose="020B0606020202030204" pitchFamily="34" charset="0"/>
              </a:rPr>
              <a:t>DZIĘKUJEMY ZA UWAGĘ!!! </a:t>
            </a:r>
          </a:p>
          <a:p>
            <a:pPr algn="ctr"/>
            <a:endParaRPr lang="pl-PL" sz="4800" b="1" dirty="0">
              <a:latin typeface="Arial Narrow" panose="020B0606020202030204" pitchFamily="34" charset="0"/>
            </a:endParaRPr>
          </a:p>
          <a:p>
            <a:pPr algn="r"/>
            <a:endParaRPr lang="pl-PL" b="1" dirty="0" smtClean="0">
              <a:latin typeface="Arial Narrow" panose="020B0606020202030204" pitchFamily="34" charset="0"/>
            </a:endParaRPr>
          </a:p>
          <a:p>
            <a:pPr algn="r"/>
            <a:endParaRPr lang="pl-PL" b="1" dirty="0">
              <a:latin typeface="Arial Narrow" panose="020B0606020202030204" pitchFamily="34" charset="0"/>
            </a:endParaRPr>
          </a:p>
          <a:p>
            <a:pPr algn="r"/>
            <a:endParaRPr lang="pl-PL" b="1" dirty="0" smtClean="0">
              <a:latin typeface="Arial Narrow" panose="020B0606020202030204" pitchFamily="34" charset="0"/>
            </a:endParaRPr>
          </a:p>
          <a:p>
            <a:pPr algn="r"/>
            <a:endParaRPr lang="pl-PL" b="1" dirty="0">
              <a:latin typeface="Arial Narrow" panose="020B0606020202030204" pitchFamily="34" charset="0"/>
            </a:endParaRPr>
          </a:p>
          <a:p>
            <a:pPr algn="r"/>
            <a:endParaRPr lang="pl-PL" b="1" dirty="0" smtClean="0">
              <a:latin typeface="Arial Narrow" panose="020B0606020202030204" pitchFamily="34" charset="0"/>
            </a:endParaRPr>
          </a:p>
          <a:p>
            <a:pPr algn="r"/>
            <a:endParaRPr lang="pl-PL" b="1" dirty="0" smtClean="0">
              <a:latin typeface="Arial Narrow" panose="020B0606020202030204" pitchFamily="34" charset="0"/>
            </a:endParaRPr>
          </a:p>
          <a:p>
            <a:pPr algn="r"/>
            <a:endParaRPr lang="pl-PL" b="1" dirty="0">
              <a:latin typeface="Arial Narrow" panose="020B0606020202030204" pitchFamily="34" charset="0"/>
            </a:endParaRPr>
          </a:p>
          <a:p>
            <a:pPr algn="r"/>
            <a:r>
              <a:rPr lang="pl-PL" b="1" dirty="0" smtClean="0">
                <a:latin typeface="Arial Narrow" panose="020B0606020202030204" pitchFamily="34" charset="0"/>
              </a:rPr>
              <a:t>Wydział Gospodarki Nieruchomościami, </a:t>
            </a:r>
          </a:p>
          <a:p>
            <a:pPr algn="r"/>
            <a:r>
              <a:rPr lang="pl-PL" b="1" dirty="0" smtClean="0">
                <a:latin typeface="Arial Narrow" panose="020B0606020202030204" pitchFamily="34" charset="0"/>
              </a:rPr>
              <a:t>Ochrony Środowiska i Rolnictwa- GN</a:t>
            </a:r>
            <a:endParaRPr lang="pl-PL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6070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745878" y="645009"/>
            <a:ext cx="7858570" cy="3785652"/>
          </a:xfrm>
          <a:prstGeom prst="rect">
            <a:avLst/>
          </a:prstGeom>
          <a:pattFill prst="diagBrick">
            <a:fgClr>
              <a:srgbClr val="99CCFF"/>
            </a:fgClr>
            <a:bgClr>
              <a:schemeClr val="bg1"/>
            </a:bgClr>
          </a:pattFill>
          <a:ln w="15875" cap="rnd" cmpd="thickThin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pl-PL" sz="2400" dirty="0" smtClean="0">
                <a:latin typeface="Arial Narrow" panose="020B0606020202030204" pitchFamily="34" charset="0"/>
              </a:rPr>
              <a:t>           Informację </a:t>
            </a:r>
            <a:r>
              <a:rPr lang="pl-PL" sz="2400" dirty="0">
                <a:latin typeface="Arial Narrow" panose="020B0606020202030204" pitchFamily="34" charset="0"/>
              </a:rPr>
              <a:t>o stanie mienia jednostki samorządu terytorialnego sporządza się zgodnie </a:t>
            </a:r>
            <a:r>
              <a:rPr lang="pl-PL" sz="2400" dirty="0" smtClean="0">
                <a:latin typeface="Arial Narrow" panose="020B0606020202030204" pitchFamily="34" charset="0"/>
              </a:rPr>
              <a:t>z </a:t>
            </a:r>
            <a:r>
              <a:rPr lang="pl-PL" sz="2400" dirty="0">
                <a:latin typeface="Arial Narrow" panose="020B0606020202030204" pitchFamily="34" charset="0"/>
              </a:rPr>
              <a:t>obowiązkiem wynikającym z art. 267  ust. 1 pkt 3 ustawy o finansach publicznych.</a:t>
            </a:r>
          </a:p>
          <a:p>
            <a:r>
              <a:rPr lang="pl-PL" sz="2400" dirty="0">
                <a:latin typeface="Arial Narrow" panose="020B0606020202030204" pitchFamily="34" charset="0"/>
              </a:rPr>
              <a:t> </a:t>
            </a:r>
          </a:p>
          <a:p>
            <a:pPr algn="just"/>
            <a:r>
              <a:rPr lang="pl-PL" sz="2400" dirty="0" smtClean="0">
                <a:latin typeface="Arial Narrow" panose="020B0606020202030204" pitchFamily="34" charset="0"/>
              </a:rPr>
              <a:t>           Informacja </a:t>
            </a:r>
            <a:r>
              <a:rPr lang="pl-PL" sz="2400" dirty="0">
                <a:latin typeface="Arial Narrow" panose="020B0606020202030204" pitchFamily="34" charset="0"/>
              </a:rPr>
              <a:t>obejmuje własności i prawa majątkowe, </a:t>
            </a:r>
            <a:r>
              <a:rPr lang="pl-PL" sz="2400" dirty="0" smtClean="0">
                <a:latin typeface="Arial Narrow" panose="020B0606020202030204" pitchFamily="34" charset="0"/>
              </a:rPr>
              <a:t/>
            </a:r>
            <a:br>
              <a:rPr lang="pl-PL" sz="2400" dirty="0" smtClean="0">
                <a:latin typeface="Arial Narrow" panose="020B0606020202030204" pitchFamily="34" charset="0"/>
              </a:rPr>
            </a:br>
            <a:r>
              <a:rPr lang="pl-PL" sz="2400" dirty="0" smtClean="0">
                <a:latin typeface="Arial Narrow" panose="020B0606020202030204" pitchFamily="34" charset="0"/>
              </a:rPr>
              <a:t>a </a:t>
            </a:r>
            <a:r>
              <a:rPr lang="pl-PL" sz="2400" dirty="0">
                <a:latin typeface="Arial Narrow" panose="020B0606020202030204" pitchFamily="34" charset="0"/>
              </a:rPr>
              <a:t>poszczególne składniki określone zostały na podstawie danych ewidencji gruntów prowadzonej przez Starostwo Powiatowe </a:t>
            </a:r>
            <a:r>
              <a:rPr lang="pl-PL" sz="2400" dirty="0" smtClean="0">
                <a:latin typeface="Arial Narrow" panose="020B0606020202030204" pitchFamily="34" charset="0"/>
              </a:rPr>
              <a:t/>
            </a:r>
            <a:br>
              <a:rPr lang="pl-PL" sz="2400" dirty="0" smtClean="0">
                <a:latin typeface="Arial Narrow" panose="020B0606020202030204" pitchFamily="34" charset="0"/>
              </a:rPr>
            </a:br>
            <a:r>
              <a:rPr lang="pl-PL" sz="2400" dirty="0" smtClean="0">
                <a:latin typeface="Arial Narrow" panose="020B0606020202030204" pitchFamily="34" charset="0"/>
              </a:rPr>
              <a:t>w </a:t>
            </a:r>
            <a:r>
              <a:rPr lang="pl-PL" sz="2400" dirty="0">
                <a:latin typeface="Arial Narrow" panose="020B0606020202030204" pitchFamily="34" charset="0"/>
              </a:rPr>
              <a:t>Krośnie Odrzańskim oraz ewidencji gruntów gminnych prowadzonej w Gminie  Krosno Odrzańskie.</a:t>
            </a:r>
          </a:p>
          <a:p>
            <a:r>
              <a:rPr lang="pl-PL" sz="2400" dirty="0">
                <a:latin typeface="Arial Narrow" panose="020B0606020202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37159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/>
          <a:lstStyle/>
          <a:p>
            <a:endParaRPr lang="pl-PL" dirty="0" smtClean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08912" cy="1080120"/>
          </a:xfrm>
          <a:ln/>
          <a:effectLst>
            <a:outerShdw blurRad="50800" dist="38100" dir="5400000" rotWithShape="0">
              <a:srgbClr val="FFCC66">
                <a:alpha val="34902"/>
              </a:srgbClr>
            </a:outerShdw>
          </a:effectLst>
        </p:spPr>
        <p:style>
          <a:lnRef idx="1">
            <a:schemeClr val="accent5"/>
          </a:lnRef>
          <a:fillRef idx="1002">
            <a:schemeClr val="lt2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l-PL" sz="2700" dirty="0" smtClean="0">
                <a:latin typeface="Arial Narrow" panose="020B0606020202030204" pitchFamily="34" charset="0"/>
              </a:rPr>
              <a:t/>
            </a:r>
            <a:br>
              <a:rPr lang="pl-PL" sz="2700" dirty="0" smtClean="0">
                <a:latin typeface="Arial Narrow" panose="020B0606020202030204" pitchFamily="34" charset="0"/>
              </a:rPr>
            </a:br>
            <a:r>
              <a:rPr lang="pl-PL" sz="2700" dirty="0" smtClean="0"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Informacja </a:t>
            </a:r>
            <a:r>
              <a:rPr lang="pl-PL" sz="2700" dirty="0"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o stanie mienia jednostki samorządu terytorialnego składa się z części tabelarycznych, które obejmują:</a:t>
            </a:r>
            <a:r>
              <a:rPr lang="pl-PL" sz="4400" dirty="0"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/>
            </a:r>
            <a:br>
              <a:rPr lang="pl-PL" sz="4400" dirty="0"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</a:br>
            <a:endParaRPr lang="pl-PL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Pięciokąt 4"/>
          <p:cNvSpPr/>
          <p:nvPr/>
        </p:nvSpPr>
        <p:spPr>
          <a:xfrm>
            <a:off x="1033348" y="1345123"/>
            <a:ext cx="7344816" cy="720080"/>
          </a:xfrm>
          <a:prstGeom prst="homePlat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1. stan </a:t>
            </a:r>
            <a:r>
              <a:rPr lang="pl-PL" sz="2000" dirty="0">
                <a:solidFill>
                  <a:schemeClr val="tx1"/>
                </a:solidFill>
                <a:latin typeface="Arial Narrow" panose="020B0606020202030204" pitchFamily="34" charset="0"/>
              </a:rPr>
              <a:t>ilościowy </a:t>
            </a:r>
            <a:r>
              <a:rPr lang="pl-PL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wybranych składników </a:t>
            </a:r>
            <a:r>
              <a:rPr lang="pl-PL" sz="2000" dirty="0">
                <a:solidFill>
                  <a:schemeClr val="tx1"/>
                </a:solidFill>
                <a:latin typeface="Arial Narrow" panose="020B0606020202030204" pitchFamily="34" charset="0"/>
              </a:rPr>
              <a:t>mienia</a:t>
            </a:r>
            <a:r>
              <a:rPr lang="pl-PL" sz="2000" dirty="0">
                <a:solidFill>
                  <a:schemeClr val="tx1"/>
                </a:solidFill>
              </a:rPr>
              <a:t>,</a:t>
            </a:r>
          </a:p>
        </p:txBody>
      </p:sp>
      <p:sp>
        <p:nvSpPr>
          <p:cNvPr id="6" name="Pięciokąt 5"/>
          <p:cNvSpPr/>
          <p:nvPr/>
        </p:nvSpPr>
        <p:spPr>
          <a:xfrm>
            <a:off x="1028084" y="2258253"/>
            <a:ext cx="7344817" cy="669232"/>
          </a:xfrm>
          <a:prstGeom prst="homePlat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2. wykaz </a:t>
            </a:r>
            <a:r>
              <a:rPr lang="pl-PL" sz="2000" dirty="0">
                <a:solidFill>
                  <a:schemeClr val="tx1"/>
                </a:solidFill>
                <a:latin typeface="Arial Narrow" panose="020B0606020202030204" pitchFamily="34" charset="0"/>
              </a:rPr>
              <a:t>nieruchomości z ustalonymi </a:t>
            </a:r>
            <a:r>
              <a:rPr lang="pl-PL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prawami rzeczowymi</a:t>
            </a:r>
            <a:r>
              <a:rPr lang="pl-PL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,</a:t>
            </a:r>
          </a:p>
        </p:txBody>
      </p:sp>
      <p:sp>
        <p:nvSpPr>
          <p:cNvPr id="7" name="Pięciokąt 6"/>
          <p:cNvSpPr/>
          <p:nvPr/>
        </p:nvSpPr>
        <p:spPr>
          <a:xfrm>
            <a:off x="1028085" y="3154271"/>
            <a:ext cx="7350079" cy="576064"/>
          </a:xfrm>
          <a:prstGeom prst="homePlat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3. informacja </a:t>
            </a:r>
            <a:r>
              <a:rPr lang="pl-PL" sz="2000" dirty="0">
                <a:solidFill>
                  <a:schemeClr val="tx1"/>
                </a:solidFill>
                <a:latin typeface="Arial Narrow" panose="020B0606020202030204" pitchFamily="34" charset="0"/>
              </a:rPr>
              <a:t>o ilościowym i wartościowym obrocie mieniem gminnym,</a:t>
            </a:r>
            <a:r>
              <a:rPr lang="pl-PL" sz="2000" dirty="0">
                <a:latin typeface="Arial Narrow" panose="020B0606020202030204" pitchFamily="34" charset="0"/>
              </a:rPr>
              <a:t>	</a:t>
            </a:r>
          </a:p>
        </p:txBody>
      </p:sp>
      <p:sp>
        <p:nvSpPr>
          <p:cNvPr id="8" name="Pięciokąt 7"/>
          <p:cNvSpPr/>
          <p:nvPr/>
        </p:nvSpPr>
        <p:spPr>
          <a:xfrm>
            <a:off x="1007313" y="3933056"/>
            <a:ext cx="7386691" cy="576064"/>
          </a:xfrm>
          <a:prstGeom prst="homePlat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4. informacja </a:t>
            </a:r>
            <a:r>
              <a:rPr lang="pl-PL" sz="2000" dirty="0">
                <a:solidFill>
                  <a:schemeClr val="tx1"/>
                </a:solidFill>
                <a:latin typeface="Arial Narrow" panose="020B0606020202030204" pitchFamily="34" charset="0"/>
              </a:rPr>
              <a:t>o zbyciu wybranych składników mienia w latach 1990 – </a:t>
            </a:r>
            <a:r>
              <a:rPr lang="pl-PL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2024 </a:t>
            </a:r>
            <a:r>
              <a:rPr lang="pl-PL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</a:t>
            </a:r>
            <a:r>
              <a:rPr lang="pl-PL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.</a:t>
            </a:r>
            <a:endParaRPr lang="pl-PL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Pięciokąt 8"/>
          <p:cNvSpPr/>
          <p:nvPr/>
        </p:nvSpPr>
        <p:spPr>
          <a:xfrm>
            <a:off x="1049189" y="4653136"/>
            <a:ext cx="7344816" cy="648072"/>
          </a:xfrm>
          <a:prstGeom prst="homePlat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5. akcje </a:t>
            </a:r>
            <a:r>
              <a:rPr lang="pl-PL" sz="2000" dirty="0">
                <a:solidFill>
                  <a:schemeClr val="tx1"/>
                </a:solidFill>
                <a:latin typeface="Arial Narrow" panose="020B0606020202030204" pitchFamily="34" charset="0"/>
              </a:rPr>
              <a:t>i udziały w spółkach prawa handlowego,</a:t>
            </a:r>
          </a:p>
        </p:txBody>
      </p:sp>
      <p:sp>
        <p:nvSpPr>
          <p:cNvPr id="10" name="Pięciokąt 9"/>
          <p:cNvSpPr/>
          <p:nvPr/>
        </p:nvSpPr>
        <p:spPr>
          <a:xfrm>
            <a:off x="1028084" y="5517487"/>
            <a:ext cx="7344816" cy="576064"/>
          </a:xfrm>
          <a:prstGeom prst="homePlat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6. zobowiązania </a:t>
            </a:r>
            <a:r>
              <a:rPr lang="pl-PL" sz="2000" dirty="0">
                <a:solidFill>
                  <a:schemeClr val="tx1"/>
                </a:solidFill>
                <a:latin typeface="Arial Narrow" panose="020B0606020202030204" pitchFamily="34" charset="0"/>
              </a:rPr>
              <a:t>i dochody  gminy uzyskane z tytułu wykonywania prawa własności.</a:t>
            </a:r>
          </a:p>
        </p:txBody>
      </p:sp>
    </p:spTree>
    <p:extLst>
      <p:ext uri="{BB962C8B-B14F-4D97-AF65-F5344CB8AC3E}">
        <p14:creationId xmlns:p14="http://schemas.microsoft.com/office/powerpoint/2010/main" val="277034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1008262"/>
              </p:ext>
            </p:extLst>
          </p:nvPr>
        </p:nvGraphicFramePr>
        <p:xfrm>
          <a:off x="683567" y="1628803"/>
          <a:ext cx="7920881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777"/>
                <a:gridCol w="4243329"/>
                <a:gridCol w="1191601"/>
                <a:gridCol w="1920174"/>
              </a:tblGrid>
              <a:tr h="521201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Lp.</a:t>
                      </a:r>
                      <a:endParaRPr lang="pl-PL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Wyszczególnienie</a:t>
                      </a:r>
                      <a:endParaRPr lang="pl-PL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Jednostka miary</a:t>
                      </a:r>
                      <a:endParaRPr lang="pl-PL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Powierzchnia </a:t>
                      </a:r>
                      <a:endParaRPr lang="pl-PL" sz="16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66"/>
                    </a:solidFill>
                  </a:tcPr>
                </a:tc>
              </a:tr>
              <a:tr h="301747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1.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Powierzchnia gminy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ha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21 105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329179">
                <a:tc rowSpan="3">
                  <a:txBody>
                    <a:bodyPr/>
                    <a:lstStyle/>
                    <a:p>
                      <a:endParaRPr lang="pl-PL" sz="1600" dirty="0" smtClean="0">
                        <a:latin typeface="Arial Narrow" panose="020B0606020202030204" pitchFamily="34" charset="0"/>
                      </a:endParaRPr>
                    </a:p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2.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Powierzchnia  mienia komunalnego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ha</a:t>
                      </a:r>
                      <a:endParaRPr lang="pl-PL" sz="1600" dirty="0" smtClean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1</a:t>
                      </a:r>
                      <a:r>
                        <a:rPr lang="pl-PL" sz="1600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043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329179">
                <a:tc vMerge="1">
                  <a:txBody>
                    <a:bodyPr/>
                    <a:lstStyle/>
                    <a:p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w tym:  - oddanych w użytkowanie wieczyste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ha</a:t>
                      </a:r>
                      <a:endParaRPr lang="pl-PL" sz="1600" dirty="0" smtClean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53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329179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 przekazanych w zarząd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ha</a:t>
                      </a:r>
                      <a:endParaRPr lang="pl-PL" sz="1600" dirty="0" smtClean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29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301747">
                <a:tc rowSpan="3">
                  <a:txBody>
                    <a:bodyPr/>
                    <a:lstStyle/>
                    <a:p>
                      <a:endParaRPr lang="pl-PL" sz="1600" dirty="0" smtClean="0"/>
                    </a:p>
                    <a:p>
                      <a:pPr algn="ctr"/>
                      <a:endParaRPr lang="pl-PL" sz="1600" dirty="0" smtClean="0">
                        <a:latin typeface="Arial Narrow" panose="020B0606020202030204" pitchFamily="34" charset="0"/>
                      </a:endParaRPr>
                    </a:p>
                    <a:p>
                      <a:pPr algn="ctr"/>
                      <a:endParaRPr lang="pl-PL" sz="1600" dirty="0" smtClean="0">
                        <a:latin typeface="Arial Narrow" panose="020B0606020202030204" pitchFamily="34" charset="0"/>
                      </a:endParaRPr>
                    </a:p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3.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Długość sieci </a:t>
                      </a:r>
                      <a:r>
                        <a:rPr lang="pl-PL" sz="160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wodociągowej (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magistrala, rozdzielcza)</a:t>
                      </a:r>
                      <a:endParaRPr lang="pl-PL" sz="1600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km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161,70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740653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Stacje uzdatniania wody: </a:t>
                      </a:r>
                      <a:b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Wężyska, </a:t>
                      </a:r>
                      <a:r>
                        <a:rPr kumimoji="0" lang="pl-PL" sz="1600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Gostchorze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Szklarka </a:t>
                      </a:r>
                      <a:r>
                        <a:rPr kumimoji="0" lang="pl-PL" sz="1600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Radnicka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b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Krosno Odrz.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szt.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4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740653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Ujęcia wody (studnie głębinowe) –</a:t>
                      </a:r>
                      <a:b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Wężyska - 3, </a:t>
                      </a:r>
                      <a:r>
                        <a:rPr kumimoji="0" lang="pl-PL" sz="1600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Gostchorze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- 2, Szklarka Rad.- 2, </a:t>
                      </a:r>
                      <a:b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</a:b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Krosno Odrz.- 6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szt. 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13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438906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4.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Długość sieci kanalizacyjnej </a:t>
                      </a:r>
                      <a:r>
                        <a:rPr lang="pl-PL" sz="160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w tym sieć grawitacyjna 56,6 km</a:t>
                      </a:r>
                      <a:endParaRPr lang="pl-PL" sz="1600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km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118,70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pl-PL" sz="3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395536" y="260648"/>
            <a:ext cx="8352928" cy="1152128"/>
          </a:xfrm>
          <a:prstGeom prst="roundRect">
            <a:avLst/>
          </a:prstGeom>
          <a:pattFill prst="dkVert">
            <a:fgClr>
              <a:srgbClr val="CCFF99"/>
            </a:fgClr>
            <a:bgClr>
              <a:schemeClr val="bg1"/>
            </a:bgClr>
          </a:pattFill>
          <a:ln w="34925" cmpd="dbl">
            <a:solidFill>
              <a:schemeClr val="tx1"/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I. STAN </a:t>
            </a:r>
            <a:r>
              <a:rPr lang="pl-PL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ILOŚCIOWY WYBRANYCH  </a:t>
            </a:r>
            <a:r>
              <a:rPr lang="pl-PL" sz="28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SKŁADNIKÓW </a:t>
            </a:r>
            <a:r>
              <a:rPr lang="pl-PL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MIENIA.</a:t>
            </a:r>
            <a:endParaRPr lang="pl-PL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560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031893"/>
              </p:ext>
            </p:extLst>
          </p:nvPr>
        </p:nvGraphicFramePr>
        <p:xfrm>
          <a:off x="395536" y="692696"/>
          <a:ext cx="8280920" cy="4931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4680520"/>
                <a:gridCol w="1296144"/>
                <a:gridCol w="1728192"/>
              </a:tblGrid>
              <a:tr h="329383">
                <a:tc rowSpan="2">
                  <a:txBody>
                    <a:bodyPr/>
                    <a:lstStyle/>
                    <a:p>
                      <a:endParaRPr lang="pl-PL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5.</a:t>
                      </a:r>
                      <a:endParaRPr lang="pl-PL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l-PL" sz="16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Oczyszczalnia ścieków komunalnych</a:t>
                      </a:r>
                      <a:endParaRPr lang="pl-PL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szt.</a:t>
                      </a:r>
                      <a:endParaRPr lang="pl-PL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pl-PL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329383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l-PL" sz="16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Przepompownie ścieków</a:t>
                      </a:r>
                      <a:endParaRPr lang="pl-PL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szt.</a:t>
                      </a:r>
                      <a:endParaRPr lang="pl-PL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55</a:t>
                      </a:r>
                      <a:endParaRPr lang="pl-PL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329383"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latin typeface="Arial Narrow" panose="020B0606020202030204" pitchFamily="34" charset="0"/>
                        </a:rPr>
                        <a:t>6.</a:t>
                      </a:r>
                      <a:endParaRPr lang="pl-PL" sz="16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0" dirty="0" smtClean="0">
                          <a:latin typeface="Arial Narrow" panose="020B0606020202030204" pitchFamily="34" charset="0"/>
                        </a:rPr>
                        <a:t>Targowiska</a:t>
                      </a:r>
                      <a:endParaRPr lang="pl-PL" sz="16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latin typeface="Arial Narrow" panose="020B0606020202030204" pitchFamily="34" charset="0"/>
                        </a:rPr>
                        <a:t>szt.</a:t>
                      </a:r>
                      <a:endParaRPr lang="pl-PL" sz="16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latin typeface="Arial Narrow" panose="020B0606020202030204" pitchFamily="34" charset="0"/>
                        </a:rPr>
                        <a:t>1</a:t>
                      </a:r>
                      <a:endParaRPr lang="pl-PL" sz="16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329383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7.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Składowiska odpadów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szt.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0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329383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8.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Długość dróg gminnych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km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58,84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329383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9.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Długość ścieżek rowerowych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km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7,0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329383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10.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Cmentarz komunalny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szt.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1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329383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11.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Cmentarz wojenny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szt.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1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329383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12.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Place zabaw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szt.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26</a:t>
                      </a:r>
                      <a:endParaRPr lang="pl-PL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359327">
                <a:tc rowSpan="2">
                  <a:txBody>
                    <a:bodyPr/>
                    <a:lstStyle/>
                    <a:p>
                      <a:endParaRPr lang="pl-PL" dirty="0" smtClean="0"/>
                    </a:p>
                    <a:p>
                      <a:pPr algn="ctr"/>
                      <a:endParaRPr lang="pl-PL" sz="1600" dirty="0" smtClean="0">
                        <a:latin typeface="Arial Narrow" panose="020B0606020202030204" pitchFamily="34" charset="0"/>
                      </a:endParaRPr>
                    </a:p>
                    <a:p>
                      <a:pPr algn="ctr"/>
                      <a:endParaRPr lang="pl-PL" sz="1600" dirty="0" smtClean="0">
                        <a:latin typeface="Arial Narrow" panose="020B0606020202030204" pitchFamily="34" charset="0"/>
                      </a:endParaRPr>
                    </a:p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13.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Placówki oświatowe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287588">
                <a:tc vMerge="1">
                  <a:txBody>
                    <a:bodyPr/>
                    <a:lstStyle/>
                    <a:p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Przedszkola: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1) </a:t>
                      </a:r>
                      <a:r>
                        <a:rPr lang="pl-PL" sz="160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nr 1 im</a:t>
                      </a:r>
                      <a:r>
                        <a:rPr lang="pl-PL" sz="1600" dirty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. Przyjaciół Stumilowego Lasu w Krośnie Odrzańskim,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2) </a:t>
                      </a:r>
                      <a:r>
                        <a:rPr lang="pl-PL" sz="160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nr 2 im. Złotej Rybki w Krośnie Odrzańskim,</a:t>
                      </a:r>
                      <a:endParaRPr lang="pl-PL" sz="1600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3) nr 3 im. Jana Brzechwy w Krośnie Odrzańskim</a:t>
                      </a:r>
                      <a:r>
                        <a:rPr lang="pl-PL" sz="160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,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4) nr 4 w  Krośnie Odrzańskim</a:t>
                      </a:r>
                      <a:endParaRPr lang="pl-PL" sz="1600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 smtClean="0">
                        <a:latin typeface="Arial Narrow" panose="020B0606020202030204" pitchFamily="34" charset="0"/>
                      </a:endParaRPr>
                    </a:p>
                    <a:p>
                      <a:pPr algn="ctr"/>
                      <a:endParaRPr lang="pl-PL" sz="1600" dirty="0" smtClean="0">
                        <a:latin typeface="Arial Narrow" panose="020B0606020202030204" pitchFamily="34" charset="0"/>
                      </a:endParaRPr>
                    </a:p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szt.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 smtClean="0">
                        <a:latin typeface="Arial Narrow" panose="020B0606020202030204" pitchFamily="34" charset="0"/>
                      </a:endParaRPr>
                    </a:p>
                    <a:p>
                      <a:pPr algn="ctr"/>
                      <a:endParaRPr lang="pl-PL" sz="1600" dirty="0" smtClean="0">
                        <a:latin typeface="Arial Narrow" panose="020B0606020202030204" pitchFamily="34" charset="0"/>
                      </a:endParaRPr>
                    </a:p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4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179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124859"/>
              </p:ext>
            </p:extLst>
          </p:nvPr>
        </p:nvGraphicFramePr>
        <p:xfrm>
          <a:off x="755576" y="260648"/>
          <a:ext cx="7632849" cy="7283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981"/>
                <a:gridCol w="4314217"/>
                <a:gridCol w="1194708"/>
                <a:gridCol w="1592943"/>
              </a:tblGrid>
              <a:tr h="1080120">
                <a:tc rowSpan="4">
                  <a:txBody>
                    <a:bodyPr/>
                    <a:lstStyle/>
                    <a:p>
                      <a:endParaRPr lang="pl-PL" sz="1600" b="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algn="ctr"/>
                      <a:endParaRPr lang="pl-PL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Szkoły Podstawowe: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1) </a:t>
                      </a:r>
                      <a:r>
                        <a:rPr lang="pl-PL" sz="16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nr 2 im. Jana Kilińskiego w Krośnie Odrzańskim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600" b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2) nr 3 im. Ignacego Łukasiewicza w Krośnie  Odrzańskim </a:t>
                      </a: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dirty="0" smtClean="0">
                        <a:latin typeface="Arial Narrow" panose="020B0606020202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szt.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pl-PL" dirty="0" smtClean="0"/>
                    </a:p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pl-PL" sz="1600" b="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4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795157">
                <a:tc vMerge="1">
                  <a:txBody>
                    <a:bodyPr/>
                    <a:lstStyle/>
                    <a:p>
                      <a:pPr algn="ctr"/>
                      <a:endParaRPr lang="pl-PL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l-PL" sz="16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Zespół Szkolno-Przedszkolny w Krośnie Odrzańskim (Szkoła </a:t>
                      </a:r>
                      <a:r>
                        <a:rPr kumimoji="0" lang="pl-PL" sz="16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Podstawowa nr 1 </a:t>
                      </a:r>
                      <a:r>
                        <a:rPr kumimoji="0" lang="pl-PL" sz="1600" b="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im. Marii Skłodowskiej-Curie w Krośnie Odrzańskim i Przedszkole w Starym Raduszcu)</a:t>
                      </a:r>
                      <a:endParaRPr lang="pl-PL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szt.</a:t>
                      </a:r>
                      <a:endParaRPr lang="pl-PL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pl-PL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79515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Zespół Szkolno-Przedszkolny w Wężyskach (Szkoła Podstawowa im. św. Jadwigi Śląskiej i Przedszkole w Wężyskach)</a:t>
                      </a:r>
                      <a:endParaRPr lang="pl-PL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szt.</a:t>
                      </a:r>
                      <a:endParaRPr lang="pl-PL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pl-PL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559555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Zespół Edukacyjny w Osiecznicy ( Szkoła Podstawowa im. Kawalerów Orderu Uśmiechu i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Przedszkole </a:t>
                      </a: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w Osiecznicy)</a:t>
                      </a:r>
                      <a:endParaRPr lang="pl-PL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szt.</a:t>
                      </a:r>
                      <a:endParaRPr lang="pl-PL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pl-PL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323953"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latin typeface="Arial Narrow" panose="020B0606020202030204" pitchFamily="34" charset="0"/>
                        </a:rPr>
                        <a:t>14.</a:t>
                      </a:r>
                      <a:endParaRPr lang="pl-PL" sz="16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0" dirty="0" smtClean="0">
                          <a:latin typeface="Arial Narrow" panose="020B0606020202030204" pitchFamily="34" charset="0"/>
                        </a:rPr>
                        <a:t>Klub Dziecięcy „Maleństwa” w Krośnie Odrzańskim</a:t>
                      </a:r>
                      <a:endParaRPr lang="pl-PL" sz="16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szt.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latin typeface="Arial Narrow" panose="020B0606020202030204" pitchFamily="34" charset="0"/>
                        </a:rPr>
                        <a:t>1</a:t>
                      </a:r>
                      <a:endParaRPr lang="pl-PL" sz="16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323953"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latin typeface="Arial Narrow" panose="020B0606020202030204" pitchFamily="34" charset="0"/>
                        </a:rPr>
                        <a:t>15.</a:t>
                      </a:r>
                      <a:endParaRPr lang="pl-PL" sz="16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Żłobek Miejski w Krośnie Odrzańskim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szt.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latin typeface="Arial Narrow" panose="020B0606020202030204" pitchFamily="34" charset="0"/>
                        </a:rPr>
                        <a:t>1</a:t>
                      </a:r>
                      <a:endParaRPr lang="pl-PL" sz="16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323953"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latin typeface="Arial Narrow" panose="020B0606020202030204" pitchFamily="34" charset="0"/>
                        </a:rPr>
                        <a:t>16.</a:t>
                      </a:r>
                      <a:endParaRPr lang="pl-PL" sz="16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Liczba bibliotek</a:t>
                      </a:r>
                      <a:endParaRPr lang="pl-PL" sz="16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szt.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+ 2 filie</a:t>
                      </a:r>
                      <a:endParaRPr lang="pl-PL" sz="16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323953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17.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Liczba</a:t>
                      </a:r>
                      <a:r>
                        <a:rPr lang="pl-PL" sz="1600" baseline="0" dirty="0" smtClean="0">
                          <a:latin typeface="Arial Narrow" panose="020B0606020202030204" pitchFamily="34" charset="0"/>
                        </a:rPr>
                        <a:t> świetlic wiejskich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szt.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16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323953">
                <a:tc>
                  <a:txBody>
                    <a:bodyPr/>
                    <a:lstStyle/>
                    <a:p>
                      <a:pPr algn="ctr"/>
                      <a:r>
                        <a:rPr lang="pl-PL" sz="1600" smtClean="0">
                          <a:latin typeface="Arial Narrow" panose="020B0606020202030204" pitchFamily="34" charset="0"/>
                        </a:rPr>
                        <a:t>18.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Liczba remiz OSP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szt.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5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323953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19.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Miejskie urządzenia sportowe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04843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1.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600" b="1" i="1" u="sng" dirty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G M I N </a:t>
                      </a:r>
                      <a:r>
                        <a:rPr lang="pl-PL" sz="1600" b="1" i="1" u="sng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A</a:t>
                      </a:r>
                      <a:endParaRPr lang="pl-PL" sz="1600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Boiska sportowe piłkarskie: </a:t>
                      </a:r>
                      <a:endParaRPr lang="pl-PL" sz="1600" dirty="0" smtClean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Wężyska, Czarnowo, Stary Raduszec, Radnica, Osiecznica</a:t>
                      </a:r>
                      <a:endParaRPr lang="pl-PL" sz="1600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dirty="0" smtClean="0">
                        <a:latin typeface="Arial Narrow" panose="020B0606020202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szt.</a:t>
                      </a:r>
                    </a:p>
                    <a:p>
                      <a:pPr algn="ctr"/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 smtClean="0">
                        <a:latin typeface="Arial Narrow" panose="020B0606020202030204" pitchFamily="34" charset="0"/>
                      </a:endParaRPr>
                    </a:p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5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394248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2.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Siłownia plenerowa</a:t>
                      </a:r>
                      <a:endParaRPr lang="pl-PL" sz="1600" dirty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szt.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Arial Narrow" panose="020B0606020202030204" pitchFamily="34" charset="0"/>
                        </a:rPr>
                        <a:t>11</a:t>
                      </a:r>
                      <a:endParaRPr lang="pl-PL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8863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532558"/>
              </p:ext>
            </p:extLst>
          </p:nvPr>
        </p:nvGraphicFramePr>
        <p:xfrm>
          <a:off x="899592" y="404664"/>
          <a:ext cx="7272808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934"/>
                <a:gridCol w="6766874"/>
              </a:tblGrid>
              <a:tr h="231727">
                <a:tc rowSpan="2">
                  <a:txBody>
                    <a:bodyPr/>
                    <a:lstStyle/>
                    <a:p>
                      <a:endParaRPr lang="pl-PL" sz="1600" b="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algn="ctr"/>
                      <a:endParaRPr lang="pl-PL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600" b="1" i="1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M I A S T O     (</a:t>
                      </a:r>
                      <a:r>
                        <a:rPr lang="pl-PL" sz="1600" b="1" i="1" u="non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OSiR</a:t>
                      </a:r>
                      <a:r>
                        <a:rPr lang="pl-PL" sz="1600" b="1" i="1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):</a:t>
                      </a:r>
                      <a:endParaRPr lang="pl-PL" sz="160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5084752">
                <a:tc vMerge="1">
                  <a:txBody>
                    <a:bodyPr/>
                    <a:lstStyle/>
                    <a:p>
                      <a:pPr algn="ctr"/>
                      <a:endParaRPr lang="pl-PL" sz="16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27050" algn="l"/>
                        </a:tabLst>
                      </a:pPr>
                      <a:r>
                        <a:rPr lang="pl-PL" sz="1600" b="1" u="sng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* Stadion</a:t>
                      </a:r>
                      <a:r>
                        <a:rPr lang="pl-PL" sz="1600" u="sng" dirty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:   </a:t>
                      </a:r>
                      <a:endParaRPr lang="pl-PL" sz="1600" u="sng" dirty="0" smtClean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  <a:p>
                      <a:pPr marL="285750" indent="-28575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  <a:tabLst>
                          <a:tab pos="527050" algn="l"/>
                        </a:tabLst>
                      </a:pPr>
                      <a:r>
                        <a:rPr lang="pl-PL" sz="160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4 </a:t>
                      </a:r>
                      <a:r>
                        <a:rPr lang="pl-PL" sz="1600" dirty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boiska </a:t>
                      </a:r>
                      <a:r>
                        <a:rPr lang="pl-PL" sz="160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piłkarskie;</a:t>
                      </a:r>
                    </a:p>
                    <a:p>
                      <a:pPr marL="285750" indent="-28575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  <a:tabLst>
                          <a:tab pos="527050" algn="l"/>
                        </a:tabLst>
                      </a:pPr>
                      <a:r>
                        <a:rPr lang="pl-PL" sz="160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bieżnia lekkoatletyczna;</a:t>
                      </a:r>
                    </a:p>
                    <a:p>
                      <a:pPr marL="285750" indent="-28575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  <a:tabLst>
                          <a:tab pos="527050" algn="l"/>
                        </a:tabLst>
                      </a:pPr>
                      <a:r>
                        <a:rPr lang="pl-PL" sz="160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kort do </a:t>
                      </a:r>
                      <a:r>
                        <a:rPr lang="pl-PL" sz="1600" dirty="0" err="1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sguasha</a:t>
                      </a:r>
                      <a:r>
                        <a:rPr lang="pl-PL" sz="1600" dirty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, kręgielnia dwutorowa; </a:t>
                      </a:r>
                      <a:endParaRPr lang="pl-PL" sz="1600" dirty="0" smtClean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  <a:p>
                      <a:pPr marL="285750" indent="-28575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  <a:tabLst>
                          <a:tab pos="527050" algn="l"/>
                        </a:tabLst>
                      </a:pPr>
                      <a:r>
                        <a:rPr lang="pl-PL" sz="160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boiska </a:t>
                      </a:r>
                      <a:r>
                        <a:rPr lang="pl-PL" sz="1600" dirty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do gier zespołowych – siatkówka, </a:t>
                      </a:r>
                      <a:r>
                        <a:rPr lang="pl-PL" sz="160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bule;</a:t>
                      </a:r>
                      <a:endParaRPr lang="pl-PL" sz="1600" dirty="0" smtClean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  <a:p>
                      <a:pPr marL="285750" indent="-28575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  <a:tabLst>
                          <a:tab pos="527050" algn="l"/>
                        </a:tabLst>
                      </a:pPr>
                      <a:r>
                        <a:rPr lang="pl-PL" sz="160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trybuny </a:t>
                      </a:r>
                      <a:r>
                        <a:rPr lang="pl-PL" sz="1600" dirty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na 800 miejsc </a:t>
                      </a:r>
                      <a:r>
                        <a:rPr lang="pl-PL" sz="160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siedzących;</a:t>
                      </a:r>
                    </a:p>
                    <a:p>
                      <a:pPr marL="285750" indent="-28575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  <a:tabLst>
                          <a:tab pos="527050" algn="l"/>
                        </a:tabLst>
                      </a:pPr>
                      <a:r>
                        <a:rPr lang="pl-PL" sz="160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pole namiotowe;</a:t>
                      </a:r>
                    </a:p>
                    <a:p>
                      <a:pPr marL="285750" indent="-28575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  <a:tabLst>
                          <a:tab pos="527050" algn="l"/>
                        </a:tabLst>
                      </a:pPr>
                      <a:r>
                        <a:rPr lang="pl-PL" sz="160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siłownia plenerowa.</a:t>
                      </a:r>
                      <a:endParaRPr lang="pl-PL" sz="1600" dirty="0" smtClean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  <a:tabLst>
                          <a:tab pos="527050" algn="l"/>
                        </a:tabLst>
                      </a:pPr>
                      <a:r>
                        <a:rPr lang="pl-PL" sz="1600" b="1" u="none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*</a:t>
                      </a:r>
                      <a:r>
                        <a:rPr lang="pl-PL" sz="1600" b="1" u="none" baseline="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 </a:t>
                      </a:r>
                      <a:r>
                        <a:rPr lang="pl-PL" sz="1600" b="1" u="sng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Hala sportowo-</a:t>
                      </a:r>
                      <a:r>
                        <a:rPr lang="pl-PL" sz="1600" b="1" u="sng" baseline="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 widowiskowa pełnowymiarowa:</a:t>
                      </a:r>
                      <a:endParaRPr lang="pl-PL" sz="1600" b="1" u="sng" dirty="0" smtClean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  <a:p>
                      <a:pPr marL="285750" indent="-28575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  <a:tabLst>
                          <a:tab pos="527050" algn="l"/>
                        </a:tabLst>
                      </a:pPr>
                      <a:r>
                        <a:rPr lang="pl-PL" sz="160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trybuny na 600 miejsc;</a:t>
                      </a:r>
                    </a:p>
                    <a:p>
                      <a:pPr marL="285750" indent="-28575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  <a:tabLst>
                          <a:tab pos="527050" algn="l"/>
                        </a:tabLst>
                      </a:pPr>
                      <a:r>
                        <a:rPr lang="pl-PL" sz="1600" baseline="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 sauna;</a:t>
                      </a:r>
                    </a:p>
                    <a:p>
                      <a:pPr marL="285750" indent="-28575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  <a:tabLst>
                          <a:tab pos="527050" algn="l"/>
                        </a:tabLst>
                      </a:pPr>
                      <a:r>
                        <a:rPr lang="pl-PL" sz="1600" baseline="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boiska zewnętrzne do siatkówki i koszykówki;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  <a:tabLst>
                          <a:tab pos="527050" algn="l"/>
                        </a:tabLst>
                      </a:pPr>
                      <a:r>
                        <a:rPr lang="pl-PL" sz="1600" baseline="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skatepark</a:t>
                      </a:r>
                      <a:r>
                        <a:rPr lang="pl-PL" sz="1600" baseline="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;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  <a:tabLst>
                          <a:tab pos="527050" algn="l"/>
                        </a:tabLst>
                      </a:pPr>
                      <a:r>
                        <a:rPr lang="pl-PL" sz="1600" baseline="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bieżnia 60 m dwutorowa;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  <a:tabLst>
                          <a:tab pos="527050" algn="l"/>
                        </a:tabLst>
                      </a:pPr>
                      <a:r>
                        <a:rPr lang="pl-PL" sz="1600" baseline="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rzutnia do pchnięcia kulą;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  <a:tabLst>
                          <a:tab pos="527050" algn="l"/>
                        </a:tabLst>
                      </a:pPr>
                      <a:r>
                        <a:rPr lang="pl-PL" sz="1600" baseline="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skocznia w </a:t>
                      </a:r>
                      <a:r>
                        <a:rPr lang="pl-PL" sz="1600" baseline="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dal;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  <a:tabLst>
                          <a:tab pos="527050" algn="l"/>
                        </a:tabLst>
                      </a:pPr>
                      <a:r>
                        <a:rPr lang="pl-PL" sz="1600" baseline="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boisko do siatkówki plażowej.</a:t>
                      </a:r>
                      <a:endParaRPr lang="pl-PL" sz="1600" baseline="0" dirty="0" smtClean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charset="0"/>
                        <a:buNone/>
                        <a:tabLst>
                          <a:tab pos="527050" algn="l"/>
                        </a:tabLst>
                      </a:pPr>
                      <a:r>
                        <a:rPr lang="pl-PL" sz="1600" b="1" u="none" baseline="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* </a:t>
                      </a:r>
                      <a:r>
                        <a:rPr lang="pl-PL" sz="1600" b="1" u="sng" baseline="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Park Tysiąclecia</a:t>
                      </a:r>
                      <a:r>
                        <a:rPr lang="pl-PL" sz="1600" b="1" u="none" baseline="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:</a:t>
                      </a:r>
                      <a:endParaRPr lang="pl-PL" sz="1600" b="0" u="none" baseline="0" dirty="0" smtClean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  <a:p>
                      <a:pPr marL="285750" indent="-28575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  <a:tabLst>
                          <a:tab pos="527050" algn="l"/>
                        </a:tabLst>
                      </a:pPr>
                      <a:r>
                        <a:rPr lang="pl-PL" sz="1600" b="0" u="none" baseline="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siłownia plenerowa, </a:t>
                      </a:r>
                      <a:r>
                        <a:rPr lang="pl-PL" sz="1600" b="0" u="none" baseline="0" dirty="0" err="1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Pumptrack</a:t>
                      </a:r>
                      <a:endParaRPr lang="pl-PL" sz="1600" b="0" u="none" baseline="0" dirty="0" smtClean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27050" algn="l"/>
                        </a:tabLst>
                        <a:defRPr/>
                      </a:pPr>
                      <a:r>
                        <a:rPr lang="pl-PL" sz="1600" b="1" u="none" baseline="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* </a:t>
                      </a:r>
                      <a:r>
                        <a:rPr lang="pl-PL" sz="1600" b="1" u="sng" baseline="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Plac Unii Europejskiej</a:t>
                      </a:r>
                      <a:r>
                        <a:rPr lang="pl-PL" sz="1600" b="1" u="none" baseline="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:</a:t>
                      </a:r>
                      <a:endParaRPr lang="pl-PL" sz="1600" b="0" u="none" baseline="0" dirty="0" smtClean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>
                          <a:tab pos="527050" algn="l"/>
                        </a:tabLst>
                        <a:defRPr/>
                      </a:pPr>
                      <a:r>
                        <a:rPr lang="pl-PL" sz="1600" b="0" u="none" baseline="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siłownia plenerowa – </a:t>
                      </a:r>
                      <a:r>
                        <a:rPr lang="pl-PL" sz="1600" b="0" u="none" baseline="0" dirty="0" err="1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Street</a:t>
                      </a:r>
                      <a:r>
                        <a:rPr lang="pl-PL" sz="1600" b="0" u="none" baseline="0" dirty="0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 </a:t>
                      </a:r>
                      <a:r>
                        <a:rPr lang="pl-PL" sz="1600" b="0" u="none" baseline="0" dirty="0" err="1" smtClean="0">
                          <a:effectLst/>
                          <a:latin typeface="Arial Narrow" panose="020B0606020202030204" pitchFamily="34" charset="0"/>
                          <a:ea typeface="Times New Roman"/>
                        </a:rPr>
                        <a:t>Workout</a:t>
                      </a:r>
                      <a:endParaRPr lang="pl-PL" sz="1600" b="0" u="none" baseline="0" dirty="0" smtClean="0"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89535" marR="895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otGrid">
                      <a:fgClr>
                        <a:srgbClr val="FFCC66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7130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2" name="Zwój poziomy 11"/>
          <p:cNvSpPr/>
          <p:nvPr/>
        </p:nvSpPr>
        <p:spPr>
          <a:xfrm>
            <a:off x="251520" y="218000"/>
            <a:ext cx="8640960" cy="1338792"/>
          </a:xfrm>
          <a:prstGeom prst="horizontalScroll">
            <a:avLst/>
          </a:prstGeom>
          <a:pattFill prst="dashUpDiag">
            <a:fgClr>
              <a:srgbClr val="FF0000"/>
            </a:fgClr>
            <a:bgClr>
              <a:schemeClr val="bg1"/>
            </a:bgClr>
          </a:pattFill>
          <a:ln cmpd="dbl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II. WYKAZ NIERUCHOMOŚCI Z USTALONYMI PRAWAMI RZECZOWYMI.</a:t>
            </a:r>
            <a:endParaRPr lang="pl-PL" sz="28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669380"/>
              </p:ext>
            </p:extLst>
          </p:nvPr>
        </p:nvGraphicFramePr>
        <p:xfrm>
          <a:off x="827585" y="1481138"/>
          <a:ext cx="7200800" cy="5188224"/>
        </p:xfrm>
        <a:graphic>
          <a:graphicData uri="http://schemas.openxmlformats.org/drawingml/2006/table">
            <a:tbl>
              <a:tblPr firstRow="1" firstCol="1" bandRow="1"/>
              <a:tblGrid>
                <a:gridCol w="1872207"/>
                <a:gridCol w="1008112"/>
                <a:gridCol w="576064"/>
                <a:gridCol w="451061"/>
                <a:gridCol w="3293356"/>
              </a:tblGrid>
              <a:tr h="339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 b="1">
                          <a:effectLst/>
                          <a:latin typeface="Arial"/>
                          <a:ea typeface="Times New Roman"/>
                        </a:rPr>
                        <a:t>Obręb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 b="1">
                          <a:effectLst/>
                          <a:latin typeface="Arial"/>
                          <a:ea typeface="Times New Roman"/>
                        </a:rPr>
                        <a:t>Nr działki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 b="1">
                          <a:effectLst/>
                          <a:latin typeface="Arial"/>
                          <a:ea typeface="Times New Roman"/>
                        </a:rPr>
                        <a:t>Udział </a:t>
                      </a:r>
                      <a:br>
                        <a:rPr lang="pl-PL" sz="500" b="1">
                          <a:effectLst/>
                          <a:latin typeface="Arial"/>
                          <a:ea typeface="Times New Roman"/>
                        </a:rPr>
                      </a:br>
                      <a:r>
                        <a:rPr lang="pl-PL" sz="500" b="1">
                          <a:effectLst/>
                          <a:latin typeface="Arial"/>
                          <a:ea typeface="Times New Roman"/>
                        </a:rPr>
                        <a:t>w gruncie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 b="1">
                          <a:effectLst/>
                          <a:latin typeface="Arial"/>
                          <a:ea typeface="Times New Roman"/>
                        </a:rPr>
                        <a:t>Pow.   </a:t>
                      </a:r>
                      <a:br>
                        <a:rPr lang="pl-PL" sz="500" b="1">
                          <a:effectLst/>
                          <a:latin typeface="Arial"/>
                          <a:ea typeface="Times New Roman"/>
                        </a:rPr>
                      </a:br>
                      <a:r>
                        <a:rPr lang="pl-PL" sz="500" b="1">
                          <a:effectLst/>
                          <a:latin typeface="Arial"/>
                          <a:ea typeface="Times New Roman"/>
                        </a:rPr>
                        <a:t>m</a:t>
                      </a:r>
                      <a:r>
                        <a:rPr lang="pl-PL" sz="500" b="1" baseline="30000">
                          <a:effectLst/>
                          <a:latin typeface="Arial"/>
                          <a:ea typeface="Times New Roman"/>
                        </a:rPr>
                        <a:t>2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 b="1">
                          <a:effectLst/>
                          <a:latin typeface="Arial"/>
                          <a:ea typeface="Times New Roman"/>
                        </a:rPr>
                        <a:t>Jednostki organizacyjne Gminy Krosno Odrzańskie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476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Krosno Odrzańskie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ul. Bohaterów WP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--------------------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Stary Raduszec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242 </a:t>
                      </a:r>
                      <a:br>
                        <a:rPr lang="pl-PL" sz="500">
                          <a:effectLst/>
                          <a:latin typeface="Arial"/>
                          <a:ea typeface="Times New Roman"/>
                        </a:rPr>
                      </a:b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243/2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-------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111/1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111/2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---------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75/100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1311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4318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--------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473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422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Zespół Szkolno-Przedszkolny w Krośnie Odrzańskim (Szkoła Podstawowa nr 1 im. Marii Skłodowskiej-Curie w Krośnie Odrzańskim i Przedszkole w Starym Raduszcu)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0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Krosno Odrzańskie </a:t>
                      </a:r>
                      <a:br>
                        <a:rPr lang="pl-PL" sz="500">
                          <a:effectLst/>
                          <a:latin typeface="Arial"/>
                          <a:ea typeface="Times New Roman"/>
                        </a:rPr>
                      </a:b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ul. Moniuszki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915/2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1/1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11 760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Szkoła Podstawowa nr 2 im. Jana Kilińskiego w Krośnie Odrzańskim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0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 dirty="0">
                          <a:effectLst/>
                          <a:latin typeface="Arial"/>
                          <a:ea typeface="Times New Roman"/>
                        </a:rPr>
                        <a:t>Krosno Odrzańskie </a:t>
                      </a:r>
                      <a:br>
                        <a:rPr lang="pl-PL" sz="500" dirty="0">
                          <a:effectLst/>
                          <a:latin typeface="Arial"/>
                          <a:ea typeface="Times New Roman"/>
                        </a:rPr>
                      </a:br>
                      <a:r>
                        <a:rPr lang="pl-PL" sz="500" dirty="0">
                          <a:effectLst/>
                          <a:latin typeface="Arial"/>
                          <a:ea typeface="Times New Roman"/>
                        </a:rPr>
                        <a:t>ul. Pułaskiego</a:t>
                      </a:r>
                      <a:endParaRPr lang="pl-PL" sz="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666/2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1/1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11 919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Szkoła Podstawowa nr 3 im. Ignacego Łukasiewicza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 dirty="0">
                          <a:effectLst/>
                          <a:latin typeface="Arial"/>
                          <a:ea typeface="Times New Roman"/>
                        </a:rPr>
                        <a:t>Osiecznica</a:t>
                      </a:r>
                      <a:endParaRPr lang="pl-PL" sz="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511/4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1/1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10 958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Zespół Edukacyjny w Osiecznicy ( Szkoła Podstawowa im. Kawalerów Orderu Uśmiechu i Przedszkolem w Osiecznicy)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0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Wężyska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28/13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1/1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20 921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Zespół Szkolno-Przedszkolny w Wężyskach -Szkoła Podstawowa im. św. Jadwigi Śląskiej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Krosno Odrzańskie </a:t>
                      </a:r>
                      <a:br>
                        <a:rPr lang="pl-PL" sz="500">
                          <a:effectLst/>
                          <a:latin typeface="Arial"/>
                          <a:ea typeface="Times New Roman"/>
                        </a:rPr>
                      </a:b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ul. Srebrna Góra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1230/5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1/1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4 379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Przedszkole nr 1 im. Przyjaciół Stumilowego Lasu w Krośnie Odrzańskim oraz Klub Dziecięcy „Maleństwa” w Krośnie Odrzańskim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0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Krosno Odrzańskie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ul. Piastów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603/1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604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734/1000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3070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115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Przedszkole nr 2 im. Złotej Rybki w Krośnie Odrzańskim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Krosno Odrzańskie </a:t>
                      </a:r>
                      <a:br>
                        <a:rPr lang="pl-PL" sz="500">
                          <a:effectLst/>
                          <a:latin typeface="Arial"/>
                          <a:ea typeface="Times New Roman"/>
                        </a:rPr>
                      </a:b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ul. Piastów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610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612/27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1/1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3 770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337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Przedszkole nr 3 im. Jana Brzechwy w Krośnie Odrzańskim oraz Żłobek Miejski w Krośnie Odrzańskim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Krosno Odrzańskie </a:t>
                      </a:r>
                      <a:br>
                        <a:rPr lang="pl-PL" sz="500">
                          <a:effectLst/>
                          <a:latin typeface="Arial"/>
                          <a:ea typeface="Times New Roman"/>
                        </a:rPr>
                      </a:b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ul. B. Chrobrego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1172/1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1172/2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1/1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8 234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157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Przedszkole nr 4 w Krośnie Odrzańskim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Krosno Odrzańskie </a:t>
                      </a:r>
                      <a:br>
                        <a:rPr lang="pl-PL" sz="500">
                          <a:effectLst/>
                          <a:latin typeface="Arial"/>
                          <a:ea typeface="Times New Roman"/>
                        </a:rPr>
                      </a:b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ul. Piastów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628/14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404/1000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491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Ośrodek Pomocy Społecznej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Krosno Odrzańskie </a:t>
                      </a:r>
                      <a:br>
                        <a:rPr lang="pl-PL" sz="500">
                          <a:effectLst/>
                          <a:latin typeface="Arial"/>
                          <a:ea typeface="Times New Roman"/>
                        </a:rPr>
                      </a:b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ul. Piastów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628/14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596/1000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724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Warsztaty Terapii Zajęciowej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Krosno Odrzańskie</a:t>
                      </a:r>
                      <a:br>
                        <a:rPr lang="pl-PL" sz="500">
                          <a:effectLst/>
                          <a:latin typeface="Arial"/>
                          <a:ea typeface="Times New Roman"/>
                        </a:rPr>
                      </a:b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ul. Pułaskiego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666/1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840/1000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12 573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Ośrodek Sportu i Rekreacji.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3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Krosno Odrzańskie </a:t>
                      </a:r>
                      <a:br>
                        <a:rPr lang="pl-PL" sz="500">
                          <a:effectLst/>
                          <a:latin typeface="Arial"/>
                          <a:ea typeface="Times New Roman"/>
                        </a:rPr>
                      </a:b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ul. Pocztowa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166/2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167/4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168/2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169/2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1/1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92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1 384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17 835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24 342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Ośrodek Sportu i Rekreacji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Krosno Odrzańskie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ul. Parkowa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1061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1/1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3528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Ośrodek Sportu i Rekreacji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Krosno Odrzańskie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ul. Kościuszki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2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3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4/2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5/10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1/1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7 129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24 861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17 944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9 096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52 826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Zakład Gospodarki Komunalnej i Mieszkaniowej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Krosno Odrzańskie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752/13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1/1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24 571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 dirty="0">
                          <a:effectLst/>
                          <a:latin typeface="Arial"/>
                          <a:ea typeface="Times New Roman"/>
                        </a:rPr>
                        <a:t>Zakład Gospodarki Komunalnej i Mieszkaniowej</a:t>
                      </a:r>
                      <a:endParaRPr lang="pl-PL" sz="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Łochowice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402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486/4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1/1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1 400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>
                          <a:effectLst/>
                          <a:latin typeface="Arial"/>
                          <a:ea typeface="Times New Roman"/>
                        </a:rPr>
                        <a:t>5 549</a:t>
                      </a:r>
                      <a:endParaRPr lang="pl-PL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500" dirty="0">
                          <a:effectLst/>
                          <a:latin typeface="Arial"/>
                          <a:ea typeface="Times New Roman"/>
                        </a:rPr>
                        <a:t>Ośrodek Sportu i Rekreacji</a:t>
                      </a:r>
                      <a:endParaRPr lang="pl-PL" sz="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643" marR="226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247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679661" y="332656"/>
            <a:ext cx="7848872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pl-PL" b="1" dirty="0">
                <a:latin typeface="Arial Narrow" panose="020B0606020202030204" pitchFamily="34" charset="0"/>
              </a:rPr>
              <a:t>III. INFORMACJA O ILOŚCIOWYM I WARTOŚCIOWYM OBROCIE MIENIEM GMINNYM.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109040"/>
              </p:ext>
            </p:extLst>
          </p:nvPr>
        </p:nvGraphicFramePr>
        <p:xfrm>
          <a:off x="827584" y="2852937"/>
          <a:ext cx="7560839" cy="2448271"/>
        </p:xfrm>
        <a:graphic>
          <a:graphicData uri="http://schemas.openxmlformats.org/drawingml/2006/table">
            <a:tbl>
              <a:tblPr firstRow="1" firstCol="1" bandRow="1"/>
              <a:tblGrid>
                <a:gridCol w="2739919"/>
                <a:gridCol w="1144356"/>
                <a:gridCol w="1018329"/>
                <a:gridCol w="956871"/>
                <a:gridCol w="1701364"/>
              </a:tblGrid>
              <a:tr h="10181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/>
                          <a:ea typeface="Times New Roman"/>
                        </a:rPr>
                        <a:t>Nr działki</a:t>
                      </a:r>
                      <a:endParaRPr lang="pl-P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Pow. działki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m²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/>
                          <a:ea typeface="Times New Roman"/>
                        </a:rPr>
                        <a:t>Wpływ do kasy</a:t>
                      </a:r>
                      <a:endParaRPr lang="pl-PL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/>
                          <a:ea typeface="Times New Roman"/>
                        </a:rPr>
                        <a:t>/zł/</a:t>
                      </a:r>
                      <a:endParaRPr lang="pl-P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Raty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/zł)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Lokalizacja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0181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252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251/2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2102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/>
                          <a:ea typeface="Times New Roman"/>
                        </a:rPr>
                        <a:t>110 000,00</a:t>
                      </a:r>
                      <a:endParaRPr lang="pl-P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-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Krosno Odrzańskie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/>
                          <a:ea typeface="Times New Roman"/>
                        </a:rPr>
                        <a:t>ul. Bohaterów Wojska Polskiego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19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Razem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110 000,00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Arial"/>
                          <a:ea typeface="Times New Roman"/>
                        </a:rPr>
                        <a:t>-</a:t>
                      </a:r>
                      <a:endParaRPr lang="pl-P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1000" dirty="0">
                        <a:effectLst/>
                        <a:latin typeface="Arial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Plakietka 7"/>
          <p:cNvSpPr/>
          <p:nvPr/>
        </p:nvSpPr>
        <p:spPr>
          <a:xfrm>
            <a:off x="1015684" y="1484784"/>
            <a:ext cx="7056784" cy="648072"/>
          </a:xfrm>
          <a:prstGeom prst="plaque">
            <a:avLst/>
          </a:prstGeom>
          <a:pattFill prst="zigZag">
            <a:fgClr>
              <a:srgbClr val="FF99FF"/>
            </a:fgClr>
            <a:bgClr>
              <a:schemeClr val="bg1"/>
            </a:bgClr>
          </a:pattFill>
          <a:ln>
            <a:solidFill>
              <a:srgbClr val="2929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Sprzedaż użytkowania wieczystego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520848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1702</TotalTime>
  <Words>1817</Words>
  <Application>Microsoft Office PowerPoint</Application>
  <PresentationFormat>Pokaz na ekranie (4:3)</PresentationFormat>
  <Paragraphs>684</Paragraphs>
  <Slides>18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Hol</vt:lpstr>
      <vt:lpstr>Prezentacja programu PowerPoint</vt:lpstr>
      <vt:lpstr>Prezentacja programu PowerPoint</vt:lpstr>
      <vt:lpstr> Informacja o stanie mienia jednostki samorządu terytorialnego składa się z części tabelarycznych, które obejmują: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Admin</dc:creator>
  <cp:lastModifiedBy>Lilia Jasińska</cp:lastModifiedBy>
  <cp:revision>182</cp:revision>
  <cp:lastPrinted>2022-05-25T07:31:26Z</cp:lastPrinted>
  <dcterms:created xsi:type="dcterms:W3CDTF">2018-06-04T12:39:33Z</dcterms:created>
  <dcterms:modified xsi:type="dcterms:W3CDTF">2025-06-18T07:49:28Z</dcterms:modified>
</cp:coreProperties>
</file>